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56" r:id="rId2"/>
    <p:sldId id="257" r:id="rId3"/>
    <p:sldId id="312" r:id="rId4"/>
    <p:sldId id="258" r:id="rId5"/>
    <p:sldId id="296" r:id="rId6"/>
    <p:sldId id="313" r:id="rId7"/>
    <p:sldId id="314" r:id="rId8"/>
    <p:sldId id="262" r:id="rId9"/>
    <p:sldId id="311" r:id="rId10"/>
    <p:sldId id="259" r:id="rId11"/>
    <p:sldId id="298" r:id="rId12"/>
    <p:sldId id="299" r:id="rId13"/>
    <p:sldId id="260" r:id="rId14"/>
    <p:sldId id="261" r:id="rId15"/>
    <p:sldId id="300" r:id="rId16"/>
    <p:sldId id="301" r:id="rId17"/>
    <p:sldId id="303" r:id="rId18"/>
    <p:sldId id="304" r:id="rId19"/>
    <p:sldId id="305" r:id="rId20"/>
    <p:sldId id="306" r:id="rId21"/>
    <p:sldId id="308" r:id="rId22"/>
    <p:sldId id="307" r:id="rId23"/>
    <p:sldId id="309" r:id="rId24"/>
    <p:sldId id="275" r:id="rId25"/>
    <p:sldId id="266" r:id="rId26"/>
  </p:sldIdLst>
  <p:sldSz cx="9144000" cy="5143500" type="screen16x9"/>
  <p:notesSz cx="6858000" cy="9144000"/>
  <p:embeddedFontLst>
    <p:embeddedFont>
      <p:font typeface="Josefin Sans" pitchFamily="2" charset="0"/>
      <p:regular r:id="rId28"/>
      <p:bold r:id="rId29"/>
    </p:embeddedFont>
    <p:embeddedFont>
      <p:font typeface="Josefin Sans Bold" pitchFamily="2" charset="0"/>
      <p:boldItalic r:id="rId30"/>
    </p:embeddedFont>
    <p:embeddedFont>
      <p:font typeface="Roboto Slab" pitchFamily="2" charset="0"/>
      <p:regular r:id="rId31"/>
      <p:bold r:id="rId32"/>
    </p:embeddedFont>
    <p:embeddedFont>
      <p:font typeface="Source Sans Pro" panose="020B0503030403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75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016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230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235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425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789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078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327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6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382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426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6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575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866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714500" y="2225811"/>
            <a:ext cx="6537850" cy="6918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000" dirty="0">
                <a:latin typeface="Josefin Sans" pitchFamily="2" charset="0"/>
              </a:rPr>
              <a:t>Hệ thống quản lý kho nhà máy</a:t>
            </a:r>
            <a:endParaRPr sz="3000" dirty="0">
              <a:latin typeface="Josefin Sans" pitchFamily="2" charset="0"/>
            </a:endParaRPr>
          </a:p>
        </p:txBody>
      </p:sp>
      <p:sp>
        <p:nvSpPr>
          <p:cNvPr id="2" name="Google Shape;70;p12">
            <a:extLst>
              <a:ext uri="{FF2B5EF4-FFF2-40B4-BE49-F238E27FC236}">
                <a16:creationId xmlns:a16="http://schemas.microsoft.com/office/drawing/2014/main" id="{51CB68B4-908B-1E84-89F5-DA3C6FBA1E2C}"/>
              </a:ext>
            </a:extLst>
          </p:cNvPr>
          <p:cNvSpPr txBox="1">
            <a:spLocks/>
          </p:cNvSpPr>
          <p:nvPr/>
        </p:nvSpPr>
        <p:spPr>
          <a:xfrm>
            <a:off x="3670840" y="2930599"/>
            <a:ext cx="4666259" cy="457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vi-VN" sz="2000" dirty="0">
                <a:solidFill>
                  <a:schemeClr val="tx1"/>
                </a:solidFill>
                <a:latin typeface="Josefin Sans" pitchFamily="2" charset="0"/>
              </a:rPr>
              <a:t>Môn học phần: Phát triển ứng dụng</a:t>
            </a:r>
          </a:p>
        </p:txBody>
      </p:sp>
      <p:sp>
        <p:nvSpPr>
          <p:cNvPr id="3" name="Google Shape;70;p12">
            <a:extLst>
              <a:ext uri="{FF2B5EF4-FFF2-40B4-BE49-F238E27FC236}">
                <a16:creationId xmlns:a16="http://schemas.microsoft.com/office/drawing/2014/main" id="{5F8968F1-EE82-B2BD-8253-72A74CF6DCB1}"/>
              </a:ext>
            </a:extLst>
          </p:cNvPr>
          <p:cNvSpPr txBox="1">
            <a:spLocks/>
          </p:cNvSpPr>
          <p:nvPr/>
        </p:nvSpPr>
        <p:spPr>
          <a:xfrm>
            <a:off x="3670840" y="3670346"/>
            <a:ext cx="4451970" cy="3151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vi-VN" sz="2000" dirty="0">
                <a:solidFill>
                  <a:schemeClr val="tx1"/>
                </a:solidFill>
                <a:latin typeface="Josefin Sans" pitchFamily="2" charset="0"/>
              </a:rPr>
              <a:t>Nhóm thực hành:</a:t>
            </a:r>
            <a:r>
              <a:rPr lang="en-US" sz="2000" dirty="0">
                <a:solidFill>
                  <a:schemeClr val="tx1"/>
                </a:solidFill>
                <a:latin typeface="Josefin Sans" pitchFamily="2" charset="0"/>
              </a:rPr>
              <a:t> </a:t>
            </a:r>
            <a:r>
              <a:rPr lang="vi-VN" sz="2000" dirty="0">
                <a:solidFill>
                  <a:schemeClr val="tx1"/>
                </a:solidFill>
                <a:latin typeface="Josefin Sans" pitchFamily="2" charset="0"/>
              </a:rPr>
              <a:t>2</a:t>
            </a:r>
            <a:r>
              <a:rPr lang="en-US" sz="2000" dirty="0">
                <a:solidFill>
                  <a:schemeClr val="tx1"/>
                </a:solidFill>
                <a:latin typeface="Josefin Sans" pitchFamily="2" charset="0"/>
              </a:rPr>
              <a:t> (</a:t>
            </a:r>
            <a:r>
              <a:rPr lang="vi-VN" sz="2000" dirty="0">
                <a:solidFill>
                  <a:schemeClr val="tx1"/>
                </a:solidFill>
                <a:latin typeface="Josefin Sans" pitchFamily="2" charset="0"/>
              </a:rPr>
              <a:t>Anonynous</a:t>
            </a:r>
            <a:r>
              <a:rPr lang="en-US" sz="2000" dirty="0">
                <a:solidFill>
                  <a:schemeClr val="tx1"/>
                </a:solidFill>
                <a:latin typeface="Josefin Sans" pitchFamily="2" charset="0"/>
              </a:rPr>
              <a:t>)</a:t>
            </a:r>
            <a:endParaRPr lang="vi-VN" sz="2000" dirty="0">
              <a:solidFill>
                <a:schemeClr val="tx1"/>
              </a:solidFill>
              <a:latin typeface="Josefin Sans" pitchFamily="2" charset="0"/>
            </a:endParaRPr>
          </a:p>
        </p:txBody>
      </p:sp>
      <p:sp>
        <p:nvSpPr>
          <p:cNvPr id="4" name="Google Shape;70;p12">
            <a:extLst>
              <a:ext uri="{FF2B5EF4-FFF2-40B4-BE49-F238E27FC236}">
                <a16:creationId xmlns:a16="http://schemas.microsoft.com/office/drawing/2014/main" id="{DE1F0276-67F7-5F43-532A-964B22C97329}"/>
              </a:ext>
            </a:extLst>
          </p:cNvPr>
          <p:cNvSpPr txBox="1">
            <a:spLocks/>
          </p:cNvSpPr>
          <p:nvPr/>
        </p:nvSpPr>
        <p:spPr>
          <a:xfrm>
            <a:off x="3724180" y="4324122"/>
            <a:ext cx="4398630" cy="457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vi-VN" sz="2000" dirty="0">
                <a:solidFill>
                  <a:schemeClr val="tx1"/>
                </a:solidFill>
                <a:latin typeface="Josefin Sans" pitchFamily="2" charset="0"/>
              </a:rPr>
              <a:t>GVHD: </a:t>
            </a:r>
            <a:r>
              <a:rPr lang="en-US" sz="2000" dirty="0" err="1">
                <a:solidFill>
                  <a:schemeClr val="tx1"/>
                </a:solidFill>
                <a:latin typeface="Josefin Sans" pitchFamily="2" charset="0"/>
              </a:rPr>
              <a:t>ThS</a:t>
            </a:r>
            <a:r>
              <a:rPr lang="en-US" sz="2000" dirty="0">
                <a:solidFill>
                  <a:schemeClr val="tx1"/>
                </a:solidFill>
                <a:latin typeface="Josefin Sans" pitchFamily="2" charset="0"/>
              </a:rPr>
              <a:t>. </a:t>
            </a:r>
            <a:r>
              <a:rPr lang="vi-VN" sz="2000" dirty="0">
                <a:solidFill>
                  <a:schemeClr val="tx1"/>
                </a:solidFill>
                <a:latin typeface="Josefin Sans" pitchFamily="2" charset="0"/>
              </a:rPr>
              <a:t>Lê Thùy Trang</a:t>
            </a:r>
          </a:p>
        </p:txBody>
      </p:sp>
      <p:sp>
        <p:nvSpPr>
          <p:cNvPr id="5" name="Freeform 10">
            <a:extLst>
              <a:ext uri="{FF2B5EF4-FFF2-40B4-BE49-F238E27FC236}">
                <a16:creationId xmlns:a16="http://schemas.microsoft.com/office/drawing/2014/main" id="{B9AC7675-1C6D-EA02-C278-D82D27D20255}"/>
              </a:ext>
            </a:extLst>
          </p:cNvPr>
          <p:cNvSpPr/>
          <p:nvPr/>
        </p:nvSpPr>
        <p:spPr>
          <a:xfrm>
            <a:off x="3817634" y="1164702"/>
            <a:ext cx="2040100" cy="891780"/>
          </a:xfrm>
          <a:custGeom>
            <a:avLst/>
            <a:gdLst/>
            <a:ahLst/>
            <a:cxnLst/>
            <a:rect l="l" t="t" r="r" b="b"/>
            <a:pathLst>
              <a:path w="4080200" h="1783560">
                <a:moveTo>
                  <a:pt x="0" y="0"/>
                </a:moveTo>
                <a:lnTo>
                  <a:pt x="4080200" y="0"/>
                </a:lnTo>
                <a:lnTo>
                  <a:pt x="4080200" y="1783561"/>
                </a:lnTo>
                <a:lnTo>
                  <a:pt x="0" y="1783561"/>
                </a:lnTo>
                <a:lnTo>
                  <a:pt x="0" y="0"/>
                </a:lnTo>
                <a:close/>
              </a:path>
            </a:pathLst>
          </a:custGeom>
          <a:blipFill>
            <a:blip r:embed="rId3"/>
            <a:stretch>
              <a:fillRect/>
            </a:stretch>
          </a:blipFill>
        </p:spPr>
        <p:txBody>
          <a:bodyPr/>
          <a:lstStyle/>
          <a:p>
            <a:endParaRPr lang="en-US" sz="700"/>
          </a:p>
        </p:txBody>
      </p:sp>
      <p:sp>
        <p:nvSpPr>
          <p:cNvPr id="6" name="TextBox 11">
            <a:extLst>
              <a:ext uri="{FF2B5EF4-FFF2-40B4-BE49-F238E27FC236}">
                <a16:creationId xmlns:a16="http://schemas.microsoft.com/office/drawing/2014/main" id="{BA03925F-F3DF-85B5-6369-ABFF3C320B7F}"/>
              </a:ext>
            </a:extLst>
          </p:cNvPr>
          <p:cNvSpPr txBox="1"/>
          <p:nvPr/>
        </p:nvSpPr>
        <p:spPr>
          <a:xfrm>
            <a:off x="-414471" y="287042"/>
            <a:ext cx="10081260" cy="832279"/>
          </a:xfrm>
          <a:prstGeom prst="rect">
            <a:avLst/>
          </a:prstGeom>
        </p:spPr>
        <p:txBody>
          <a:bodyPr wrap="square" lIns="0" tIns="0" rIns="0" bIns="0" rtlCol="0" anchor="t">
            <a:spAutoFit/>
          </a:bodyPr>
          <a:lstStyle/>
          <a:p>
            <a:pPr algn="ctr">
              <a:lnSpc>
                <a:spcPts val="3359"/>
              </a:lnSpc>
            </a:pPr>
            <a:r>
              <a:rPr lang="en-US" sz="2000" b="1" dirty="0" err="1">
                <a:solidFill>
                  <a:srgbClr val="2B4B82"/>
                </a:solidFill>
                <a:latin typeface="Josefin Sans"/>
              </a:rPr>
              <a:t>TRƯỜNG</a:t>
            </a:r>
            <a:r>
              <a:rPr lang="en-US" sz="2000" b="1" dirty="0">
                <a:solidFill>
                  <a:srgbClr val="2B4B82"/>
                </a:solidFill>
                <a:latin typeface="Josefin Sans"/>
              </a:rPr>
              <a:t> </a:t>
            </a:r>
            <a:r>
              <a:rPr lang="en-US" sz="2000" b="1" dirty="0" err="1">
                <a:solidFill>
                  <a:srgbClr val="2B4B82"/>
                </a:solidFill>
                <a:latin typeface="Josefin Sans"/>
              </a:rPr>
              <a:t>ĐẠI</a:t>
            </a:r>
            <a:r>
              <a:rPr lang="en-US" sz="2000" b="1" dirty="0">
                <a:solidFill>
                  <a:srgbClr val="2B4B82"/>
                </a:solidFill>
                <a:latin typeface="Josefin Sans"/>
              </a:rPr>
              <a:t> </a:t>
            </a:r>
            <a:r>
              <a:rPr lang="en-US" sz="2000" b="1" dirty="0" err="1">
                <a:solidFill>
                  <a:srgbClr val="2B4B82"/>
                </a:solidFill>
                <a:latin typeface="Josefin Sans"/>
              </a:rPr>
              <a:t>HỌC</a:t>
            </a:r>
            <a:r>
              <a:rPr lang="en-US" sz="2000" b="1" dirty="0">
                <a:solidFill>
                  <a:srgbClr val="2B4B82"/>
                </a:solidFill>
                <a:latin typeface="Josefin Sans"/>
              </a:rPr>
              <a:t> </a:t>
            </a:r>
            <a:r>
              <a:rPr lang="en-US" sz="2000" b="1" dirty="0" err="1">
                <a:solidFill>
                  <a:srgbClr val="2B4B82"/>
                </a:solidFill>
                <a:latin typeface="Josefin Sans"/>
              </a:rPr>
              <a:t>CÔNG</a:t>
            </a:r>
            <a:r>
              <a:rPr lang="en-US" sz="2000" b="1" dirty="0">
                <a:solidFill>
                  <a:srgbClr val="2B4B82"/>
                </a:solidFill>
                <a:latin typeface="Josefin Sans"/>
              </a:rPr>
              <a:t> </a:t>
            </a:r>
            <a:r>
              <a:rPr lang="en-US" sz="2000" b="1" dirty="0" err="1">
                <a:solidFill>
                  <a:srgbClr val="2B4B82"/>
                </a:solidFill>
                <a:latin typeface="Josefin Sans"/>
              </a:rPr>
              <a:t>NGHIỆP</a:t>
            </a:r>
            <a:r>
              <a:rPr lang="en-US" sz="2000" b="1" dirty="0">
                <a:solidFill>
                  <a:srgbClr val="2B4B82"/>
                </a:solidFill>
                <a:latin typeface="Josefin Sans"/>
              </a:rPr>
              <a:t> THÀNH </a:t>
            </a:r>
            <a:r>
              <a:rPr lang="en-US" sz="2000" b="1" dirty="0" err="1">
                <a:solidFill>
                  <a:srgbClr val="2B4B82"/>
                </a:solidFill>
                <a:latin typeface="Josefin Sans"/>
              </a:rPr>
              <a:t>PHỐ</a:t>
            </a:r>
            <a:r>
              <a:rPr lang="en-US" sz="2000" b="1" dirty="0">
                <a:solidFill>
                  <a:srgbClr val="2B4B82"/>
                </a:solidFill>
                <a:latin typeface="Josefin Sans"/>
              </a:rPr>
              <a:t> </a:t>
            </a:r>
            <a:r>
              <a:rPr lang="en-US" sz="2000" b="1" dirty="0" err="1">
                <a:solidFill>
                  <a:srgbClr val="2B4B82"/>
                </a:solidFill>
                <a:latin typeface="Josefin Sans"/>
              </a:rPr>
              <a:t>HỒ</a:t>
            </a:r>
            <a:r>
              <a:rPr lang="en-US" sz="2000" b="1" dirty="0">
                <a:solidFill>
                  <a:srgbClr val="2B4B82"/>
                </a:solidFill>
                <a:latin typeface="Josefin Sans"/>
              </a:rPr>
              <a:t> CHÍ MINH</a:t>
            </a:r>
          </a:p>
          <a:p>
            <a:pPr algn="ctr">
              <a:lnSpc>
                <a:spcPts val="3359"/>
              </a:lnSpc>
            </a:pPr>
            <a:r>
              <a:rPr lang="en-US" sz="2000" b="1" dirty="0">
                <a:solidFill>
                  <a:srgbClr val="2B4B82"/>
                </a:solidFill>
                <a:latin typeface="Josefin Sans"/>
              </a:rPr>
              <a:t>Khoa </a:t>
            </a:r>
            <a:r>
              <a:rPr lang="en-US" sz="2000" b="1" dirty="0" err="1">
                <a:solidFill>
                  <a:srgbClr val="2B4B82"/>
                </a:solidFill>
                <a:latin typeface="Josefin Sans"/>
              </a:rPr>
              <a:t>Công</a:t>
            </a:r>
            <a:r>
              <a:rPr lang="en-US" sz="2000" b="1" dirty="0">
                <a:solidFill>
                  <a:srgbClr val="2B4B82"/>
                </a:solidFill>
                <a:latin typeface="Josefin Sans"/>
              </a:rPr>
              <a:t> </a:t>
            </a:r>
            <a:r>
              <a:rPr lang="en-US" sz="2000" b="1" dirty="0" err="1">
                <a:solidFill>
                  <a:srgbClr val="2B4B82"/>
                </a:solidFill>
                <a:latin typeface="Josefin Sans"/>
              </a:rPr>
              <a:t>nghệ</a:t>
            </a:r>
            <a:r>
              <a:rPr lang="en-US" sz="2000" b="1" dirty="0">
                <a:solidFill>
                  <a:srgbClr val="2B4B82"/>
                </a:solidFill>
                <a:latin typeface="Josefin Sans"/>
              </a:rPr>
              <a:t> </a:t>
            </a:r>
            <a:r>
              <a:rPr lang="en-US" sz="2000" b="1" dirty="0" err="1">
                <a:solidFill>
                  <a:srgbClr val="2B4B82"/>
                </a:solidFill>
                <a:latin typeface="Josefin Sans"/>
              </a:rPr>
              <a:t>thông</a:t>
            </a:r>
            <a:r>
              <a:rPr lang="en-US" sz="2000" b="1" dirty="0">
                <a:solidFill>
                  <a:srgbClr val="2B4B82"/>
                </a:solidFill>
                <a:latin typeface="Josefin Sans"/>
              </a:rPr>
              <a:t> tin</a:t>
            </a:r>
          </a:p>
        </p:txBody>
      </p:sp>
      <p:sp>
        <p:nvSpPr>
          <p:cNvPr id="7" name="Freeform 7">
            <a:extLst>
              <a:ext uri="{FF2B5EF4-FFF2-40B4-BE49-F238E27FC236}">
                <a16:creationId xmlns:a16="http://schemas.microsoft.com/office/drawing/2014/main" id="{CB0F692E-78F7-22CB-7116-99BB62EFFE61}"/>
              </a:ext>
            </a:extLst>
          </p:cNvPr>
          <p:cNvSpPr/>
          <p:nvPr/>
        </p:nvSpPr>
        <p:spPr>
          <a:xfrm flipH="1">
            <a:off x="-516712" y="804500"/>
            <a:ext cx="2170252" cy="2317681"/>
          </a:xfrm>
          <a:custGeom>
            <a:avLst/>
            <a:gdLst/>
            <a:ahLst/>
            <a:cxnLst/>
            <a:rect l="l" t="t" r="r" b="b"/>
            <a:pathLst>
              <a:path w="5357753" h="5591583">
                <a:moveTo>
                  <a:pt x="5357752" y="0"/>
                </a:moveTo>
                <a:lnTo>
                  <a:pt x="0" y="0"/>
                </a:lnTo>
                <a:lnTo>
                  <a:pt x="0" y="5591583"/>
                </a:lnTo>
                <a:lnTo>
                  <a:pt x="5357752" y="5591583"/>
                </a:lnTo>
                <a:lnTo>
                  <a:pt x="535775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p>
        </p:txBody>
      </p:sp>
      <p:sp>
        <p:nvSpPr>
          <p:cNvPr id="8" name="Freeform 8">
            <a:extLst>
              <a:ext uri="{FF2B5EF4-FFF2-40B4-BE49-F238E27FC236}">
                <a16:creationId xmlns:a16="http://schemas.microsoft.com/office/drawing/2014/main" id="{D108D02E-3EA3-5028-8342-29C48965EB0B}"/>
              </a:ext>
            </a:extLst>
          </p:cNvPr>
          <p:cNvSpPr/>
          <p:nvPr/>
        </p:nvSpPr>
        <p:spPr>
          <a:xfrm>
            <a:off x="1225686" y="804500"/>
            <a:ext cx="1572020" cy="1220459"/>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p>
        </p:txBody>
      </p:sp>
      <p:sp>
        <p:nvSpPr>
          <p:cNvPr id="9" name="Freeform 9">
            <a:extLst>
              <a:ext uri="{FF2B5EF4-FFF2-40B4-BE49-F238E27FC236}">
                <a16:creationId xmlns:a16="http://schemas.microsoft.com/office/drawing/2014/main" id="{A489FA83-A284-95E2-3CDD-61684A28146A}"/>
              </a:ext>
            </a:extLst>
          </p:cNvPr>
          <p:cNvSpPr/>
          <p:nvPr/>
        </p:nvSpPr>
        <p:spPr>
          <a:xfrm>
            <a:off x="1210462" y="3087017"/>
            <a:ext cx="1743179" cy="20574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p>
        </p:txBody>
      </p:sp>
      <p:sp>
        <p:nvSpPr>
          <p:cNvPr id="10" name="Freeform 6">
            <a:extLst>
              <a:ext uri="{FF2B5EF4-FFF2-40B4-BE49-F238E27FC236}">
                <a16:creationId xmlns:a16="http://schemas.microsoft.com/office/drawing/2014/main" id="{204EC3DB-12F5-F601-7549-1538C6CDA7F8}"/>
              </a:ext>
            </a:extLst>
          </p:cNvPr>
          <p:cNvSpPr/>
          <p:nvPr/>
        </p:nvSpPr>
        <p:spPr>
          <a:xfrm>
            <a:off x="391971" y="3259901"/>
            <a:ext cx="597164" cy="1293071"/>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6" name="Google Shape;75;p13">
            <a:extLst>
              <a:ext uri="{FF2B5EF4-FFF2-40B4-BE49-F238E27FC236}">
                <a16:creationId xmlns:a16="http://schemas.microsoft.com/office/drawing/2014/main" id="{1838D4A1-AB34-F8C5-16F0-CAD8B2445BD6}"/>
              </a:ext>
            </a:extLst>
          </p:cNvPr>
          <p:cNvSpPr txBox="1">
            <a:spLocks/>
          </p:cNvSpPr>
          <p:nvPr/>
        </p:nvSpPr>
        <p:spPr>
          <a:xfrm>
            <a:off x="211015" y="379829"/>
            <a:ext cx="5780907" cy="3657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latin typeface="+mj-lt"/>
              </a:rPr>
              <a:t>B</a:t>
            </a:r>
            <a:r>
              <a:rPr lang="vi-VN" sz="1800" dirty="0">
                <a:latin typeface="+mj-lt"/>
              </a:rPr>
              <a:t>, Class Diagram</a:t>
            </a:r>
            <a:endParaRPr lang="vi-VN" sz="1800" b="1" dirty="0">
              <a:solidFill>
                <a:schemeClr val="tx1"/>
              </a:solidFill>
              <a:latin typeface="+mj-lt"/>
            </a:endParaRPr>
          </a:p>
        </p:txBody>
      </p:sp>
      <p:pic>
        <p:nvPicPr>
          <p:cNvPr id="7" name="Picture 6" descr="A computer screen shot of a computer&#10;&#10;Description automatically generated">
            <a:extLst>
              <a:ext uri="{FF2B5EF4-FFF2-40B4-BE49-F238E27FC236}">
                <a16:creationId xmlns:a16="http://schemas.microsoft.com/office/drawing/2014/main" id="{693A23F7-001D-D8D5-895A-F01412C4C54D}"/>
              </a:ext>
            </a:extLst>
          </p:cNvPr>
          <p:cNvPicPr>
            <a:picLocks noChangeAspect="1"/>
          </p:cNvPicPr>
          <p:nvPr/>
        </p:nvPicPr>
        <p:blipFill>
          <a:blip r:embed="rId3"/>
          <a:stretch>
            <a:fillRect/>
          </a:stretch>
        </p:blipFill>
        <p:spPr>
          <a:xfrm>
            <a:off x="78589" y="858130"/>
            <a:ext cx="8874495" cy="41704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6" name="Google Shape;75;p13">
            <a:extLst>
              <a:ext uri="{FF2B5EF4-FFF2-40B4-BE49-F238E27FC236}">
                <a16:creationId xmlns:a16="http://schemas.microsoft.com/office/drawing/2014/main" id="{1838D4A1-AB34-F8C5-16F0-CAD8B2445BD6}"/>
              </a:ext>
            </a:extLst>
          </p:cNvPr>
          <p:cNvSpPr txBox="1">
            <a:spLocks/>
          </p:cNvSpPr>
          <p:nvPr/>
        </p:nvSpPr>
        <p:spPr>
          <a:xfrm>
            <a:off x="220226" y="228599"/>
            <a:ext cx="5733596" cy="37662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latin typeface="+mj-lt"/>
              </a:rPr>
              <a:t>C</a:t>
            </a:r>
            <a:r>
              <a:rPr lang="vi-VN" sz="1800" dirty="0">
                <a:latin typeface="+mj-lt"/>
              </a:rPr>
              <a:t>, Database Diagram</a:t>
            </a:r>
            <a:endParaRPr lang="vi-VN" sz="1800" b="1" dirty="0">
              <a:solidFill>
                <a:schemeClr val="tx1"/>
              </a:solidFill>
              <a:latin typeface="+mj-lt"/>
            </a:endParaRPr>
          </a:p>
        </p:txBody>
      </p:sp>
      <p:pic>
        <p:nvPicPr>
          <p:cNvPr id="3" name="Picture 2">
            <a:extLst>
              <a:ext uri="{FF2B5EF4-FFF2-40B4-BE49-F238E27FC236}">
                <a16:creationId xmlns:a16="http://schemas.microsoft.com/office/drawing/2014/main" id="{45347E08-E69A-86C4-2068-406F9EE40A4B}"/>
              </a:ext>
            </a:extLst>
          </p:cNvPr>
          <p:cNvPicPr>
            <a:picLocks noChangeAspect="1"/>
          </p:cNvPicPr>
          <p:nvPr/>
        </p:nvPicPr>
        <p:blipFill>
          <a:blip r:embed="rId3"/>
          <a:stretch>
            <a:fillRect/>
          </a:stretch>
        </p:blipFill>
        <p:spPr>
          <a:xfrm>
            <a:off x="526890" y="752471"/>
            <a:ext cx="8090220" cy="3818792"/>
          </a:xfrm>
          <a:prstGeom prst="rect">
            <a:avLst/>
          </a:prstGeom>
        </p:spPr>
      </p:pic>
    </p:spTree>
    <p:extLst>
      <p:ext uri="{BB962C8B-B14F-4D97-AF65-F5344CB8AC3E}">
        <p14:creationId xmlns:p14="http://schemas.microsoft.com/office/powerpoint/2010/main" val="1995281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4" name="Google Shape;75;p13">
            <a:extLst>
              <a:ext uri="{FF2B5EF4-FFF2-40B4-BE49-F238E27FC236}">
                <a16:creationId xmlns:a16="http://schemas.microsoft.com/office/drawing/2014/main" id="{DAD2BA4B-2568-4BE2-553D-86122C1142B7}"/>
              </a:ext>
            </a:extLst>
          </p:cNvPr>
          <p:cNvSpPr txBox="1">
            <a:spLocks/>
          </p:cNvSpPr>
          <p:nvPr/>
        </p:nvSpPr>
        <p:spPr>
          <a:xfrm>
            <a:off x="250892" y="290297"/>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III. Phần thiết kế</a:t>
            </a:r>
            <a:endParaRPr lang="vi-VN" sz="1800" b="1">
              <a:solidFill>
                <a:schemeClr val="tx1"/>
              </a:solidFill>
              <a:latin typeface="+mj-lt"/>
            </a:endParaRPr>
          </a:p>
        </p:txBody>
      </p:sp>
      <p:sp>
        <p:nvSpPr>
          <p:cNvPr id="6" name="Google Shape;75;p13">
            <a:extLst>
              <a:ext uri="{FF2B5EF4-FFF2-40B4-BE49-F238E27FC236}">
                <a16:creationId xmlns:a16="http://schemas.microsoft.com/office/drawing/2014/main" id="{1838D4A1-AB34-F8C5-16F0-CAD8B2445BD6}"/>
              </a:ext>
            </a:extLst>
          </p:cNvPr>
          <p:cNvSpPr txBox="1">
            <a:spLocks/>
          </p:cNvSpPr>
          <p:nvPr/>
        </p:nvSpPr>
        <p:spPr>
          <a:xfrm>
            <a:off x="258326"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latin typeface="+mj-lt"/>
              </a:rPr>
              <a:t>C, Database Diagram in phpMyAdmin</a:t>
            </a:r>
            <a:endParaRPr lang="vi-VN" sz="1800" b="1">
              <a:solidFill>
                <a:schemeClr val="tx1"/>
              </a:solidFill>
              <a:latin typeface="+mj-lt"/>
            </a:endParaRPr>
          </a:p>
        </p:txBody>
      </p:sp>
      <p:pic>
        <p:nvPicPr>
          <p:cNvPr id="5" name="Picture 4">
            <a:extLst>
              <a:ext uri="{FF2B5EF4-FFF2-40B4-BE49-F238E27FC236}">
                <a16:creationId xmlns:a16="http://schemas.microsoft.com/office/drawing/2014/main" id="{C86F9A1B-DF28-57AD-8446-D4A737688FBA}"/>
              </a:ext>
            </a:extLst>
          </p:cNvPr>
          <p:cNvPicPr>
            <a:picLocks noChangeAspect="1"/>
          </p:cNvPicPr>
          <p:nvPr/>
        </p:nvPicPr>
        <p:blipFill>
          <a:blip r:embed="rId3"/>
          <a:stretch>
            <a:fillRect/>
          </a:stretch>
        </p:blipFill>
        <p:spPr>
          <a:xfrm>
            <a:off x="348470" y="1049823"/>
            <a:ext cx="8447059" cy="4093677"/>
          </a:xfrm>
          <a:prstGeom prst="rect">
            <a:avLst/>
          </a:prstGeom>
        </p:spPr>
      </p:pic>
    </p:spTree>
    <p:extLst>
      <p:ext uri="{BB962C8B-B14F-4D97-AF65-F5344CB8AC3E}">
        <p14:creationId xmlns:p14="http://schemas.microsoft.com/office/powerpoint/2010/main" val="1108935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
        <p:nvSpPr>
          <p:cNvPr id="2" name="Google Shape;75;p13">
            <a:extLst>
              <a:ext uri="{FF2B5EF4-FFF2-40B4-BE49-F238E27FC236}">
                <a16:creationId xmlns:a16="http://schemas.microsoft.com/office/drawing/2014/main" id="{BBFF794B-DF82-2241-0774-47BE1E15021D}"/>
              </a:ext>
            </a:extLst>
          </p:cNvPr>
          <p:cNvSpPr txBox="1">
            <a:spLocks/>
          </p:cNvSpPr>
          <p:nvPr/>
        </p:nvSpPr>
        <p:spPr>
          <a:xfrm>
            <a:off x="250892" y="290297"/>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III. Phần thiết kế</a:t>
            </a:r>
            <a:endParaRPr lang="vi-VN" sz="1800" b="1">
              <a:solidFill>
                <a:schemeClr val="tx1"/>
              </a:solidFill>
              <a:latin typeface="+mj-lt"/>
            </a:endParaRPr>
          </a:p>
        </p:txBody>
      </p:sp>
      <p:sp>
        <p:nvSpPr>
          <p:cNvPr id="3" name="Google Shape;75;p13">
            <a:extLst>
              <a:ext uri="{FF2B5EF4-FFF2-40B4-BE49-F238E27FC236}">
                <a16:creationId xmlns:a16="http://schemas.microsoft.com/office/drawing/2014/main" id="{3A8C0BE8-A2EF-EA5E-DBF2-109DE6CF77A4}"/>
              </a:ext>
            </a:extLst>
          </p:cNvPr>
          <p:cNvSpPr txBox="1">
            <a:spLocks/>
          </p:cNvSpPr>
          <p:nvPr/>
        </p:nvSpPr>
        <p:spPr>
          <a:xfrm>
            <a:off x="258326"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latin typeface="+mj-lt"/>
              </a:rPr>
              <a:t>D, Luồng màn hình</a:t>
            </a:r>
            <a:r>
              <a:rPr lang="en-US" sz="1800">
                <a:latin typeface="+mj-lt"/>
              </a:rPr>
              <a:t> </a:t>
            </a:r>
            <a:r>
              <a:rPr lang="vi-VN" sz="1800">
                <a:latin typeface="+mj-lt"/>
              </a:rPr>
              <a:t>tổng quát đã thực hiện</a:t>
            </a:r>
            <a:endParaRPr lang="vi-VN" sz="1800" b="1">
              <a:solidFill>
                <a:schemeClr val="tx1"/>
              </a:solidFill>
              <a:latin typeface="+mj-lt"/>
            </a:endParaRPr>
          </a:p>
        </p:txBody>
      </p:sp>
      <p:pic>
        <p:nvPicPr>
          <p:cNvPr id="7" name="Picture 6">
            <a:extLst>
              <a:ext uri="{FF2B5EF4-FFF2-40B4-BE49-F238E27FC236}">
                <a16:creationId xmlns:a16="http://schemas.microsoft.com/office/drawing/2014/main" id="{7DD059F0-7BDD-9A0B-5DE8-4AB5D1F817F3}"/>
              </a:ext>
            </a:extLst>
          </p:cNvPr>
          <p:cNvPicPr>
            <a:picLocks noChangeAspect="1"/>
          </p:cNvPicPr>
          <p:nvPr/>
        </p:nvPicPr>
        <p:blipFill>
          <a:blip r:embed="rId3"/>
          <a:stretch>
            <a:fillRect/>
          </a:stretch>
        </p:blipFill>
        <p:spPr>
          <a:xfrm>
            <a:off x="170985" y="996176"/>
            <a:ext cx="8714689" cy="41473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solidFill>
                <a:latin typeface="+mj-lt"/>
              </a:rPr>
              <a:t>C, Một số màn hình</a:t>
            </a: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mj-lt"/>
              </a:rPr>
              <a:t> Đăng nhập: </a:t>
            </a:r>
            <a:endParaRPr lang="vi-VN" sz="1800" b="1" dirty="0">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pic>
        <p:nvPicPr>
          <p:cNvPr id="28" name="Picture 27">
            <a:extLst>
              <a:ext uri="{FF2B5EF4-FFF2-40B4-BE49-F238E27FC236}">
                <a16:creationId xmlns:a16="http://schemas.microsoft.com/office/drawing/2014/main" id="{F248A99B-25DA-9BDC-D606-CE54617BE5BD}"/>
              </a:ext>
            </a:extLst>
          </p:cNvPr>
          <p:cNvPicPr>
            <a:picLocks noChangeAspect="1"/>
          </p:cNvPicPr>
          <p:nvPr/>
        </p:nvPicPr>
        <p:blipFill>
          <a:blip r:embed="rId3"/>
          <a:stretch>
            <a:fillRect/>
          </a:stretch>
        </p:blipFill>
        <p:spPr>
          <a:xfrm>
            <a:off x="190916" y="1077669"/>
            <a:ext cx="8762168" cy="4028030"/>
          </a:xfrm>
          <a:prstGeom prst="rect">
            <a:avLst/>
          </a:prstGeom>
        </p:spPr>
      </p:pic>
      <p:sp>
        <p:nvSpPr>
          <p:cNvPr id="2" name="TextBox 9">
            <a:extLst>
              <a:ext uri="{FF2B5EF4-FFF2-40B4-BE49-F238E27FC236}">
                <a16:creationId xmlns:a16="http://schemas.microsoft.com/office/drawing/2014/main" id="{343CFDBA-DAC8-EAD7-E277-AF28513B75C1}"/>
              </a:ext>
            </a:extLst>
          </p:cNvPr>
          <p:cNvSpPr txBox="1"/>
          <p:nvPr/>
        </p:nvSpPr>
        <p:spPr>
          <a:xfrm>
            <a:off x="1417030" y="97448"/>
            <a:ext cx="6309940" cy="488595"/>
          </a:xfrm>
          <a:prstGeom prst="rect">
            <a:avLst/>
          </a:prstGeom>
        </p:spPr>
        <p:txBody>
          <a:bodyPr wrap="square" lIns="0" tIns="0" rIns="0" bIns="0" rtlCol="0" anchor="t">
            <a:spAutoFit/>
          </a:bodyPr>
          <a:lstStyle/>
          <a:p>
            <a:pPr>
              <a:lnSpc>
                <a:spcPts val="3840"/>
              </a:lnSpc>
            </a:pPr>
            <a:r>
              <a:rPr lang="en-US" sz="3200" dirty="0" err="1">
                <a:solidFill>
                  <a:srgbClr val="2B4B82"/>
                </a:solidFill>
                <a:latin typeface="Josefin Sans Bold"/>
              </a:rPr>
              <a:t>Phần</a:t>
            </a:r>
            <a:r>
              <a:rPr lang="en-US" sz="3200" dirty="0">
                <a:solidFill>
                  <a:srgbClr val="2B4B82"/>
                </a:solidFill>
                <a:latin typeface="Josefin Sans Bold"/>
              </a:rPr>
              <a:t> 4: </a:t>
            </a:r>
            <a:r>
              <a:rPr lang="en-US" sz="3200" dirty="0" err="1">
                <a:solidFill>
                  <a:srgbClr val="2B4B82"/>
                </a:solidFill>
                <a:latin typeface="Josefin Sans Bold"/>
              </a:rPr>
              <a:t>Hiện</a:t>
            </a:r>
            <a:r>
              <a:rPr lang="en-US" sz="3200" dirty="0">
                <a:solidFill>
                  <a:srgbClr val="2B4B82"/>
                </a:solidFill>
                <a:latin typeface="Josefin Sans Bold"/>
              </a:rPr>
              <a:t> </a:t>
            </a:r>
            <a:r>
              <a:rPr lang="en-US" sz="3200" dirty="0" err="1">
                <a:solidFill>
                  <a:srgbClr val="2B4B82"/>
                </a:solidFill>
                <a:latin typeface="Josefin Sans Bold"/>
              </a:rPr>
              <a:t>thực</a:t>
            </a:r>
            <a:r>
              <a:rPr lang="en-US" sz="3200" dirty="0">
                <a:solidFill>
                  <a:srgbClr val="2B4B82"/>
                </a:solidFill>
                <a:latin typeface="Josefin Sans Bold"/>
              </a:rPr>
              <a:t> </a:t>
            </a:r>
            <a:r>
              <a:rPr lang="en-US" sz="3200" dirty="0" err="1">
                <a:solidFill>
                  <a:srgbClr val="2B4B82"/>
                </a:solidFill>
                <a:latin typeface="Josefin Sans Bold"/>
              </a:rPr>
              <a:t>chương</a:t>
            </a:r>
            <a:r>
              <a:rPr lang="en-US" sz="3200" dirty="0">
                <a:solidFill>
                  <a:srgbClr val="2B4B82"/>
                </a:solidFill>
                <a:latin typeface="Josefin Sans Bold"/>
              </a:rPr>
              <a:t> </a:t>
            </a:r>
            <a:r>
              <a:rPr lang="en-US" sz="3200" dirty="0" err="1">
                <a:solidFill>
                  <a:srgbClr val="2B4B82"/>
                </a:solidFill>
                <a:latin typeface="Josefin Sans Bold"/>
              </a:rPr>
              <a:t>trình</a:t>
            </a:r>
            <a:endParaRPr lang="en-US" sz="3200" dirty="0">
              <a:solidFill>
                <a:srgbClr val="2B4B82"/>
              </a:solidFill>
              <a:latin typeface="Josefin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C, Một số màn hình</a:t>
            </a: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 Kho: </a:t>
            </a:r>
            <a:endParaRPr lang="vi-VN" sz="1800" b="1">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pic>
        <p:nvPicPr>
          <p:cNvPr id="3" name="Picture 2">
            <a:extLst>
              <a:ext uri="{FF2B5EF4-FFF2-40B4-BE49-F238E27FC236}">
                <a16:creationId xmlns:a16="http://schemas.microsoft.com/office/drawing/2014/main" id="{88ECE790-BBA1-C5C7-0CE1-963E7017FC69}"/>
              </a:ext>
            </a:extLst>
          </p:cNvPr>
          <p:cNvPicPr>
            <a:picLocks noChangeAspect="1"/>
          </p:cNvPicPr>
          <p:nvPr/>
        </p:nvPicPr>
        <p:blipFill>
          <a:blip r:embed="rId3"/>
          <a:stretch>
            <a:fillRect/>
          </a:stretch>
        </p:blipFill>
        <p:spPr>
          <a:xfrm>
            <a:off x="170483" y="1077669"/>
            <a:ext cx="8759293" cy="4032504"/>
          </a:xfrm>
          <a:prstGeom prst="rect">
            <a:avLst/>
          </a:prstGeom>
        </p:spPr>
      </p:pic>
    </p:spTree>
    <p:extLst>
      <p:ext uri="{BB962C8B-B14F-4D97-AF65-F5344CB8AC3E}">
        <p14:creationId xmlns:p14="http://schemas.microsoft.com/office/powerpoint/2010/main" val="3212680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C, Một số màn hình</a:t>
            </a: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 Nhân viên: </a:t>
            </a:r>
            <a:endParaRPr lang="vi-VN" sz="1800" b="1">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pic>
        <p:nvPicPr>
          <p:cNvPr id="9" name="Picture 8">
            <a:extLst>
              <a:ext uri="{FF2B5EF4-FFF2-40B4-BE49-F238E27FC236}">
                <a16:creationId xmlns:a16="http://schemas.microsoft.com/office/drawing/2014/main" id="{01C3ABCC-A67E-82C7-A736-C34DFC2C75DC}"/>
              </a:ext>
            </a:extLst>
          </p:cNvPr>
          <p:cNvPicPr>
            <a:picLocks noChangeAspect="1"/>
          </p:cNvPicPr>
          <p:nvPr/>
        </p:nvPicPr>
        <p:blipFill>
          <a:blip r:embed="rId3"/>
          <a:stretch>
            <a:fillRect/>
          </a:stretch>
        </p:blipFill>
        <p:spPr>
          <a:xfrm>
            <a:off x="190916" y="1077669"/>
            <a:ext cx="8762168" cy="4032504"/>
          </a:xfrm>
          <a:prstGeom prst="rect">
            <a:avLst/>
          </a:prstGeom>
        </p:spPr>
      </p:pic>
    </p:spTree>
    <p:extLst>
      <p:ext uri="{BB962C8B-B14F-4D97-AF65-F5344CB8AC3E}">
        <p14:creationId xmlns:p14="http://schemas.microsoft.com/office/powerpoint/2010/main" val="288357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C, Một số màn hình</a:t>
            </a: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 </a:t>
            </a:r>
            <a:r>
              <a:rPr lang="en-US" sz="1800" b="1">
                <a:latin typeface="Times New Roman" panose="02020603050405020304" pitchFamily="18" charset="0"/>
                <a:cs typeface="Times New Roman" panose="02020603050405020304" pitchFamily="18" charset="0"/>
              </a:rPr>
              <a:t>S</a:t>
            </a:r>
            <a:r>
              <a:rPr lang="vi-VN" sz="1800" b="1">
                <a:latin typeface="Times New Roman" panose="02020603050405020304" pitchFamily="18" charset="0"/>
                <a:cs typeface="Times New Roman" panose="02020603050405020304" pitchFamily="18" charset="0"/>
              </a:rPr>
              <a:t>ản phẩm</a:t>
            </a:r>
            <a:r>
              <a:rPr lang="vi-VN" sz="1800" b="1">
                <a:latin typeface="+mj-lt"/>
              </a:rPr>
              <a:t>: </a:t>
            </a:r>
            <a:endParaRPr lang="vi-VN" sz="1800" b="1">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pic>
        <p:nvPicPr>
          <p:cNvPr id="3" name="Picture 2">
            <a:extLst>
              <a:ext uri="{FF2B5EF4-FFF2-40B4-BE49-F238E27FC236}">
                <a16:creationId xmlns:a16="http://schemas.microsoft.com/office/drawing/2014/main" id="{78B69447-7F93-ED5B-3691-F3EC5C893B99}"/>
              </a:ext>
            </a:extLst>
          </p:cNvPr>
          <p:cNvPicPr>
            <a:picLocks noChangeAspect="1"/>
          </p:cNvPicPr>
          <p:nvPr/>
        </p:nvPicPr>
        <p:blipFill rotWithShape="1">
          <a:blip r:embed="rId3"/>
          <a:srcRect l="-84" t="5634" b="4425"/>
          <a:stretch/>
        </p:blipFill>
        <p:spPr>
          <a:xfrm>
            <a:off x="1266092" y="1357532"/>
            <a:ext cx="7138292" cy="3608364"/>
          </a:xfrm>
          <a:prstGeom prst="rect">
            <a:avLst/>
          </a:prstGeom>
        </p:spPr>
      </p:pic>
    </p:spTree>
    <p:extLst>
      <p:ext uri="{BB962C8B-B14F-4D97-AF65-F5344CB8AC3E}">
        <p14:creationId xmlns:p14="http://schemas.microsoft.com/office/powerpoint/2010/main" val="1298990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C, Một số màn hình</a:t>
            </a: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 Kiểm kê: </a:t>
            </a:r>
            <a:endParaRPr lang="vi-VN" sz="1800" b="1">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pic>
        <p:nvPicPr>
          <p:cNvPr id="3" name="Picture 2">
            <a:extLst>
              <a:ext uri="{FF2B5EF4-FFF2-40B4-BE49-F238E27FC236}">
                <a16:creationId xmlns:a16="http://schemas.microsoft.com/office/drawing/2014/main" id="{EE8F19F7-D4A1-D092-3128-239FAF267A45}"/>
              </a:ext>
            </a:extLst>
          </p:cNvPr>
          <p:cNvPicPr>
            <a:picLocks noChangeAspect="1"/>
          </p:cNvPicPr>
          <p:nvPr/>
        </p:nvPicPr>
        <p:blipFill rotWithShape="1">
          <a:blip r:embed="rId3"/>
          <a:srcRect t="5861" r="2525" b="4010"/>
          <a:stretch/>
        </p:blipFill>
        <p:spPr>
          <a:xfrm>
            <a:off x="654147" y="1167618"/>
            <a:ext cx="7370470" cy="3833446"/>
          </a:xfrm>
          <a:prstGeom prst="rect">
            <a:avLst/>
          </a:prstGeom>
        </p:spPr>
      </p:pic>
    </p:spTree>
    <p:extLst>
      <p:ext uri="{BB962C8B-B14F-4D97-AF65-F5344CB8AC3E}">
        <p14:creationId xmlns:p14="http://schemas.microsoft.com/office/powerpoint/2010/main" val="1094758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C, Một số màn hình</a:t>
            </a: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 Lập biên bản: </a:t>
            </a:r>
            <a:endParaRPr lang="vi-VN" sz="1800" b="1">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spTree>
    <p:extLst>
      <p:ext uri="{BB962C8B-B14F-4D97-AF65-F5344CB8AC3E}">
        <p14:creationId xmlns:p14="http://schemas.microsoft.com/office/powerpoint/2010/main" val="60832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2850060" y="282498"/>
            <a:ext cx="4138038" cy="5126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Danh sách thành viên nhóm:</a:t>
            </a:r>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13" name="Table 12">
            <a:extLst>
              <a:ext uri="{FF2B5EF4-FFF2-40B4-BE49-F238E27FC236}">
                <a16:creationId xmlns:a16="http://schemas.microsoft.com/office/drawing/2014/main" id="{8903BE2B-986B-6676-6546-8EC252F92BE2}"/>
              </a:ext>
            </a:extLst>
          </p:cNvPr>
          <p:cNvGraphicFramePr>
            <a:graphicFrameLocks noGrp="1"/>
          </p:cNvGraphicFramePr>
          <p:nvPr>
            <p:extLst>
              <p:ext uri="{D42A27DB-BD31-4B8C-83A1-F6EECF244321}">
                <p14:modId xmlns:p14="http://schemas.microsoft.com/office/powerpoint/2010/main" val="3495818740"/>
              </p:ext>
            </p:extLst>
          </p:nvPr>
        </p:nvGraphicFramePr>
        <p:xfrm>
          <a:off x="1115122" y="944137"/>
          <a:ext cx="6601523" cy="2590800"/>
        </p:xfrm>
        <a:graphic>
          <a:graphicData uri="http://schemas.openxmlformats.org/drawingml/2006/table">
            <a:tbl>
              <a:tblPr firstRow="1" bandRow="1">
                <a:tableStyleId>{701FB10D-A61A-4DE4-8506-F670E7A89527}</a:tableStyleId>
              </a:tblPr>
              <a:tblGrid>
                <a:gridCol w="631904">
                  <a:extLst>
                    <a:ext uri="{9D8B030D-6E8A-4147-A177-3AD203B41FA5}">
                      <a16:colId xmlns:a16="http://schemas.microsoft.com/office/drawing/2014/main" val="709356359"/>
                    </a:ext>
                  </a:extLst>
                </a:gridCol>
                <a:gridCol w="1940312">
                  <a:extLst>
                    <a:ext uri="{9D8B030D-6E8A-4147-A177-3AD203B41FA5}">
                      <a16:colId xmlns:a16="http://schemas.microsoft.com/office/drawing/2014/main" val="3467590465"/>
                    </a:ext>
                  </a:extLst>
                </a:gridCol>
                <a:gridCol w="1999784">
                  <a:extLst>
                    <a:ext uri="{9D8B030D-6E8A-4147-A177-3AD203B41FA5}">
                      <a16:colId xmlns:a16="http://schemas.microsoft.com/office/drawing/2014/main" val="2256893364"/>
                    </a:ext>
                  </a:extLst>
                </a:gridCol>
                <a:gridCol w="2029523">
                  <a:extLst>
                    <a:ext uri="{9D8B030D-6E8A-4147-A177-3AD203B41FA5}">
                      <a16:colId xmlns:a16="http://schemas.microsoft.com/office/drawing/2014/main" val="234517071"/>
                    </a:ext>
                  </a:extLst>
                </a:gridCol>
              </a:tblGrid>
              <a:tr h="353029">
                <a:tc>
                  <a:txBody>
                    <a:bodyPr/>
                    <a:lstStyle/>
                    <a:p>
                      <a:pPr algn="ctr"/>
                      <a:r>
                        <a:rPr lang="vi-VN" sz="1800">
                          <a:latin typeface="Times New Roman" panose="02020603050405020304" pitchFamily="18" charset="0"/>
                          <a:cs typeface="Times New Roman" panose="02020603050405020304" pitchFamily="18" charset="0"/>
                        </a:rPr>
                        <a:t>STT</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vi-VN" sz="1800">
                          <a:latin typeface="Times New Roman" panose="02020603050405020304" pitchFamily="18" charset="0"/>
                          <a:cs typeface="Times New Roman" panose="02020603050405020304" pitchFamily="18" charset="0"/>
                        </a:rPr>
                        <a:t>Họ Tên</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vi-VN" sz="1800">
                          <a:latin typeface="Times New Roman" panose="02020603050405020304" pitchFamily="18" charset="0"/>
                          <a:cs typeface="Times New Roman" panose="02020603050405020304" pitchFamily="18" charset="0"/>
                        </a:rPr>
                        <a:t>MSSV</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vi-VN" sz="1800">
                          <a:latin typeface="Times New Roman" panose="02020603050405020304" pitchFamily="18" charset="0"/>
                          <a:cs typeface="Times New Roman" panose="02020603050405020304" pitchFamily="18" charset="0"/>
                        </a:rPr>
                        <a:t>Chức vụ</a:t>
                      </a:r>
                      <a:endParaRPr lang="en-US" sz="1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05898175"/>
                  </a:ext>
                </a:extLst>
              </a:tr>
              <a:tr h="370840">
                <a:tc>
                  <a:txBody>
                    <a:bodyPr/>
                    <a:lstStyle/>
                    <a:p>
                      <a:pPr algn="ctr"/>
                      <a:r>
                        <a:rPr lang="vi-VN" sz="1800">
                          <a:latin typeface="Times New Roman" panose="02020603050405020304" pitchFamily="18" charset="0"/>
                          <a:cs typeface="Times New Roman" panose="02020603050405020304" pitchFamily="18" charset="0"/>
                        </a:rPr>
                        <a:t>1</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vi-VN" sz="1800">
                          <a:latin typeface="Times New Roman" panose="02020603050405020304" pitchFamily="18" charset="0"/>
                          <a:cs typeface="Times New Roman" panose="02020603050405020304" pitchFamily="18" charset="0"/>
                        </a:rPr>
                        <a:t>Đào Nhật Diễn</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en-US" sz="1800">
                          <a:latin typeface="Times New Roman" panose="02020603050405020304" pitchFamily="18" charset="0"/>
                          <a:cs typeface="Times New Roman" panose="02020603050405020304" pitchFamily="18" charset="0"/>
                        </a:rPr>
                        <a:t>19441031</a:t>
                      </a:r>
                    </a:p>
                  </a:txBody>
                  <a:tcPr/>
                </a:tc>
                <a:tc>
                  <a:txBody>
                    <a:bodyPr/>
                    <a:lstStyle/>
                    <a:p>
                      <a:pPr algn="ctr"/>
                      <a:r>
                        <a:rPr lang="vi-VN" sz="1800">
                          <a:latin typeface="Times New Roman" panose="02020603050405020304" pitchFamily="18" charset="0"/>
                          <a:cs typeface="Times New Roman" panose="02020603050405020304" pitchFamily="18" charset="0"/>
                        </a:rPr>
                        <a:t>Nhóm Trưởng</a:t>
                      </a:r>
                      <a:endParaRPr lang="en-US" sz="1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0878750"/>
                  </a:ext>
                </a:extLst>
              </a:tr>
              <a:tr h="370840">
                <a:tc>
                  <a:txBody>
                    <a:bodyPr/>
                    <a:lstStyle/>
                    <a:p>
                      <a:pPr algn="ctr"/>
                      <a:r>
                        <a:rPr lang="vi-VN" sz="1800">
                          <a:latin typeface="Times New Roman" panose="02020603050405020304" pitchFamily="18" charset="0"/>
                          <a:cs typeface="Times New Roman" panose="02020603050405020304" pitchFamily="18" charset="0"/>
                        </a:rPr>
                        <a:t>2</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vi-VN" sz="1800">
                          <a:latin typeface="Times New Roman" panose="02020603050405020304" pitchFamily="18" charset="0"/>
                          <a:cs typeface="Times New Roman" panose="02020603050405020304" pitchFamily="18" charset="0"/>
                        </a:rPr>
                        <a:t>Bạch Đức Hoàng</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en-US" sz="1800">
                          <a:latin typeface="Times New Roman" panose="02020603050405020304" pitchFamily="18" charset="0"/>
                          <a:cs typeface="Times New Roman" panose="02020603050405020304" pitchFamily="18" charset="0"/>
                        </a:rPr>
                        <a:t>20060691</a:t>
                      </a:r>
                    </a:p>
                  </a:txBody>
                  <a:tcPr/>
                </a:tc>
                <a:tc>
                  <a:txBody>
                    <a:bodyPr/>
                    <a:lstStyle/>
                    <a:p>
                      <a:pPr algn="ctr"/>
                      <a:r>
                        <a:rPr lang="vi-VN" sz="1800">
                          <a:latin typeface="Times New Roman" panose="02020603050405020304" pitchFamily="18" charset="0"/>
                          <a:cs typeface="Times New Roman" panose="02020603050405020304" pitchFamily="18" charset="0"/>
                        </a:rPr>
                        <a:t>Thư Ký</a:t>
                      </a:r>
                      <a:endParaRPr lang="en-US" sz="1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7706343"/>
                  </a:ext>
                </a:extLst>
              </a:tr>
              <a:tr h="370840">
                <a:tc>
                  <a:txBody>
                    <a:bodyPr/>
                    <a:lstStyle/>
                    <a:p>
                      <a:pPr algn="ctr"/>
                      <a:r>
                        <a:rPr lang="vi-VN" sz="1800">
                          <a:latin typeface="Times New Roman" panose="02020603050405020304" pitchFamily="18" charset="0"/>
                          <a:cs typeface="Times New Roman" panose="02020603050405020304" pitchFamily="18" charset="0"/>
                        </a:rPr>
                        <a:t>3</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vi-VN" sz="1800">
                          <a:latin typeface="Times New Roman" panose="02020603050405020304" pitchFamily="18" charset="0"/>
                          <a:cs typeface="Times New Roman" panose="02020603050405020304" pitchFamily="18" charset="0"/>
                        </a:rPr>
                        <a:t>Đỗ Trường An</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en-US" sz="1800">
                          <a:latin typeface="Times New Roman" panose="02020603050405020304" pitchFamily="18" charset="0"/>
                          <a:cs typeface="Times New Roman" panose="02020603050405020304" pitchFamily="18" charset="0"/>
                        </a:rPr>
                        <a:t>20034221</a:t>
                      </a:r>
                    </a:p>
                  </a:txBody>
                  <a:tcPr/>
                </a:tc>
                <a:tc>
                  <a:txBody>
                    <a:bodyPr/>
                    <a:lstStyle/>
                    <a:p>
                      <a:pPr algn="ctr"/>
                      <a:r>
                        <a:rPr lang="en-US" sz="1800">
                          <a:latin typeface="Times New Roman" panose="02020603050405020304" pitchFamily="18" charset="0"/>
                          <a:cs typeface="Times New Roman" panose="02020603050405020304" pitchFamily="18" charset="0"/>
                        </a:rPr>
                        <a:t>TimeKeeper</a:t>
                      </a:r>
                    </a:p>
                  </a:txBody>
                  <a:tcPr/>
                </a:tc>
                <a:extLst>
                  <a:ext uri="{0D108BD9-81ED-4DB2-BD59-A6C34878D82A}">
                    <a16:rowId xmlns:a16="http://schemas.microsoft.com/office/drawing/2014/main" val="2015323561"/>
                  </a:ext>
                </a:extLst>
              </a:tr>
              <a:tr h="370840">
                <a:tc>
                  <a:txBody>
                    <a:bodyPr/>
                    <a:lstStyle/>
                    <a:p>
                      <a:pPr algn="ctr"/>
                      <a:r>
                        <a:rPr lang="vi-VN" sz="1800">
                          <a:latin typeface="Times New Roman" panose="02020603050405020304" pitchFamily="18" charset="0"/>
                          <a:cs typeface="Times New Roman" panose="02020603050405020304" pitchFamily="18" charset="0"/>
                        </a:rPr>
                        <a:t>4</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vi-VN" sz="1800">
                          <a:latin typeface="Times New Roman" panose="02020603050405020304" pitchFamily="18" charset="0"/>
                          <a:cs typeface="Times New Roman" panose="02020603050405020304" pitchFamily="18" charset="0"/>
                        </a:rPr>
                        <a:t>Đồng Mạnh Dũng</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en-US" sz="1800">
                          <a:latin typeface="Times New Roman" panose="02020603050405020304" pitchFamily="18" charset="0"/>
                          <a:cs typeface="Times New Roman" panose="02020603050405020304" pitchFamily="18" charset="0"/>
                        </a:rPr>
                        <a:t>21099401</a:t>
                      </a:r>
                    </a:p>
                  </a:txBody>
                  <a:tcPr/>
                </a:tc>
                <a:tc>
                  <a:txBody>
                    <a:bodyPr/>
                    <a:lstStyle/>
                    <a:p>
                      <a:pPr algn="ctr"/>
                      <a:r>
                        <a:rPr lang="vi-VN" sz="1800">
                          <a:latin typeface="Times New Roman" panose="02020603050405020304" pitchFamily="18" charset="0"/>
                          <a:cs typeface="Times New Roman" panose="02020603050405020304" pitchFamily="18" charset="0"/>
                        </a:rPr>
                        <a:t>Lưu Trữ</a:t>
                      </a:r>
                      <a:endParaRPr lang="en-US" sz="1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3249516"/>
                  </a:ext>
                </a:extLst>
              </a:tr>
              <a:tr h="370840">
                <a:tc>
                  <a:txBody>
                    <a:bodyPr/>
                    <a:lstStyle/>
                    <a:p>
                      <a:pPr algn="ctr"/>
                      <a:r>
                        <a:rPr lang="vi-VN" sz="1800">
                          <a:latin typeface="Times New Roman" panose="02020603050405020304" pitchFamily="18" charset="0"/>
                          <a:cs typeface="Times New Roman" panose="02020603050405020304" pitchFamily="18" charset="0"/>
                        </a:rPr>
                        <a:t>5</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vi-VN" sz="1800">
                          <a:latin typeface="Times New Roman" panose="02020603050405020304" pitchFamily="18" charset="0"/>
                          <a:cs typeface="Times New Roman" panose="02020603050405020304" pitchFamily="18" charset="0"/>
                        </a:rPr>
                        <a:t>Hồ Phạm Anh Thơ</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en-US" sz="1800">
                          <a:latin typeface="Times New Roman" panose="02020603050405020304" pitchFamily="18" charset="0"/>
                          <a:cs typeface="Times New Roman" panose="02020603050405020304" pitchFamily="18" charset="0"/>
                        </a:rPr>
                        <a:t>20081521</a:t>
                      </a:r>
                    </a:p>
                  </a:txBody>
                  <a:tcPr/>
                </a:tc>
                <a:tc>
                  <a:txBody>
                    <a:bodyPr/>
                    <a:lstStyle/>
                    <a:p>
                      <a:pPr algn="ctr"/>
                      <a:r>
                        <a:rPr lang="en-US" sz="1800">
                          <a:latin typeface="Times New Roman" panose="02020603050405020304" pitchFamily="18" charset="0"/>
                          <a:cs typeface="Times New Roman" panose="02020603050405020304" pitchFamily="18" charset="0"/>
                        </a:rPr>
                        <a:t>Thành Viên</a:t>
                      </a:r>
                    </a:p>
                  </a:txBody>
                  <a:tcPr/>
                </a:tc>
                <a:extLst>
                  <a:ext uri="{0D108BD9-81ED-4DB2-BD59-A6C34878D82A}">
                    <a16:rowId xmlns:a16="http://schemas.microsoft.com/office/drawing/2014/main" val="989251647"/>
                  </a:ext>
                </a:extLst>
              </a:tr>
              <a:tr h="370840">
                <a:tc>
                  <a:txBody>
                    <a:bodyPr/>
                    <a:lstStyle/>
                    <a:p>
                      <a:pPr algn="ctr"/>
                      <a:r>
                        <a:rPr lang="vi-VN" sz="1800">
                          <a:latin typeface="Times New Roman" panose="02020603050405020304" pitchFamily="18" charset="0"/>
                          <a:cs typeface="Times New Roman" panose="02020603050405020304" pitchFamily="18" charset="0"/>
                        </a:rPr>
                        <a:t>6</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vi-VN" sz="1800">
                          <a:latin typeface="Times New Roman" panose="02020603050405020304" pitchFamily="18" charset="0"/>
                          <a:cs typeface="Times New Roman" panose="02020603050405020304" pitchFamily="18" charset="0"/>
                        </a:rPr>
                        <a:t>Đỗ Gia Huy</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en-US" sz="1800">
                          <a:latin typeface="Times New Roman" panose="02020603050405020304" pitchFamily="18" charset="0"/>
                          <a:cs typeface="Times New Roman" panose="02020603050405020304" pitchFamily="18" charset="0"/>
                        </a:rPr>
                        <a:t>20090551</a:t>
                      </a:r>
                    </a:p>
                  </a:txBody>
                  <a:tcPr/>
                </a:tc>
                <a:tc>
                  <a:txBody>
                    <a:bodyPr/>
                    <a:lstStyle/>
                    <a:p>
                      <a:pPr algn="ctr"/>
                      <a:r>
                        <a:rPr lang="en-US" sz="1800">
                          <a:latin typeface="Times New Roman" panose="02020603050405020304" pitchFamily="18" charset="0"/>
                          <a:cs typeface="Times New Roman" panose="02020603050405020304" pitchFamily="18" charset="0"/>
                        </a:rPr>
                        <a:t>Thành Viên</a:t>
                      </a:r>
                    </a:p>
                  </a:txBody>
                  <a:tcPr/>
                </a:tc>
                <a:extLst>
                  <a:ext uri="{0D108BD9-81ED-4DB2-BD59-A6C34878D82A}">
                    <a16:rowId xmlns:a16="http://schemas.microsoft.com/office/drawing/2014/main" val="3020916691"/>
                  </a:ext>
                </a:extLst>
              </a:tr>
            </a:tbl>
          </a:graphicData>
        </a:graphic>
      </p:graphicFrame>
      <p:sp>
        <p:nvSpPr>
          <p:cNvPr id="14" name="Google Shape;70;p12">
            <a:extLst>
              <a:ext uri="{FF2B5EF4-FFF2-40B4-BE49-F238E27FC236}">
                <a16:creationId xmlns:a16="http://schemas.microsoft.com/office/drawing/2014/main" id="{BA368E4B-FD8C-9906-BF09-CC5DF79681E5}"/>
              </a:ext>
            </a:extLst>
          </p:cNvPr>
          <p:cNvSpPr txBox="1">
            <a:spLocks/>
          </p:cNvSpPr>
          <p:nvPr/>
        </p:nvSpPr>
        <p:spPr>
          <a:xfrm>
            <a:off x="1962614" y="3903605"/>
            <a:ext cx="6281854" cy="457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vi-VN" sz="1800" b="0">
                <a:solidFill>
                  <a:schemeClr val="tx1"/>
                </a:solidFill>
                <a:latin typeface="+mj-lt"/>
              </a:rPr>
              <a:t>Thời gian thực hiện: từ 31/08/2023 đến 15/10/2023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C, Một số màn hình</a:t>
            </a: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 Nguyên vật liệu: </a:t>
            </a:r>
            <a:endParaRPr lang="vi-VN" sz="1800" b="1">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pic>
        <p:nvPicPr>
          <p:cNvPr id="3" name="Picture 2">
            <a:extLst>
              <a:ext uri="{FF2B5EF4-FFF2-40B4-BE49-F238E27FC236}">
                <a16:creationId xmlns:a16="http://schemas.microsoft.com/office/drawing/2014/main" id="{C97287E1-0754-DC1F-CDB0-752FD5E2BF64}"/>
              </a:ext>
            </a:extLst>
          </p:cNvPr>
          <p:cNvPicPr>
            <a:picLocks noChangeAspect="1"/>
          </p:cNvPicPr>
          <p:nvPr/>
        </p:nvPicPr>
        <p:blipFill>
          <a:blip r:embed="rId3"/>
          <a:stretch>
            <a:fillRect/>
          </a:stretch>
        </p:blipFill>
        <p:spPr>
          <a:xfrm>
            <a:off x="130940" y="1024826"/>
            <a:ext cx="8762168" cy="4032504"/>
          </a:xfrm>
          <a:prstGeom prst="rect">
            <a:avLst/>
          </a:prstGeom>
        </p:spPr>
      </p:pic>
    </p:spTree>
    <p:extLst>
      <p:ext uri="{BB962C8B-B14F-4D97-AF65-F5344CB8AC3E}">
        <p14:creationId xmlns:p14="http://schemas.microsoft.com/office/powerpoint/2010/main" val="1107326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C, Một số màn hình</a:t>
            </a: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 Lập phiếu: </a:t>
            </a:r>
            <a:endParaRPr lang="vi-VN" sz="1800" b="1">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pic>
        <p:nvPicPr>
          <p:cNvPr id="6" name="Picture 5">
            <a:extLst>
              <a:ext uri="{FF2B5EF4-FFF2-40B4-BE49-F238E27FC236}">
                <a16:creationId xmlns:a16="http://schemas.microsoft.com/office/drawing/2014/main" id="{BC2C360F-9D36-6A1F-9E41-C4696D6448E1}"/>
              </a:ext>
            </a:extLst>
          </p:cNvPr>
          <p:cNvPicPr>
            <a:picLocks noChangeAspect="1"/>
          </p:cNvPicPr>
          <p:nvPr/>
        </p:nvPicPr>
        <p:blipFill>
          <a:blip r:embed="rId3"/>
          <a:stretch>
            <a:fillRect/>
          </a:stretch>
        </p:blipFill>
        <p:spPr>
          <a:xfrm>
            <a:off x="133815" y="1077669"/>
            <a:ext cx="8759293" cy="4032504"/>
          </a:xfrm>
          <a:prstGeom prst="rect">
            <a:avLst/>
          </a:prstGeom>
        </p:spPr>
      </p:pic>
    </p:spTree>
    <p:extLst>
      <p:ext uri="{BB962C8B-B14F-4D97-AF65-F5344CB8AC3E}">
        <p14:creationId xmlns:p14="http://schemas.microsoft.com/office/powerpoint/2010/main" val="2516129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C, Một số màn hình</a:t>
            </a: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a:latin typeface="+mj-lt"/>
              </a:rPr>
              <a:t>+ Điều phối: </a:t>
            </a:r>
            <a:endParaRPr lang="vi-VN" sz="1800" b="1">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pic>
        <p:nvPicPr>
          <p:cNvPr id="3" name="Picture 2">
            <a:extLst>
              <a:ext uri="{FF2B5EF4-FFF2-40B4-BE49-F238E27FC236}">
                <a16:creationId xmlns:a16="http://schemas.microsoft.com/office/drawing/2014/main" id="{D1DAFF42-D77F-1C4D-2820-D67534B82C37}"/>
              </a:ext>
            </a:extLst>
          </p:cNvPr>
          <p:cNvPicPr>
            <a:picLocks noChangeAspect="1"/>
          </p:cNvPicPr>
          <p:nvPr/>
        </p:nvPicPr>
        <p:blipFill>
          <a:blip r:embed="rId3"/>
          <a:stretch>
            <a:fillRect/>
          </a:stretch>
        </p:blipFill>
        <p:spPr>
          <a:xfrm>
            <a:off x="190916" y="1077669"/>
            <a:ext cx="8762168" cy="4032504"/>
          </a:xfrm>
          <a:prstGeom prst="rect">
            <a:avLst/>
          </a:prstGeom>
        </p:spPr>
      </p:pic>
    </p:spTree>
    <p:extLst>
      <p:ext uri="{BB962C8B-B14F-4D97-AF65-F5344CB8AC3E}">
        <p14:creationId xmlns:p14="http://schemas.microsoft.com/office/powerpoint/2010/main" val="2911329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5" name="Google Shape;75;p13">
            <a:extLst>
              <a:ext uri="{FF2B5EF4-FFF2-40B4-BE49-F238E27FC236}">
                <a16:creationId xmlns:a16="http://schemas.microsoft.com/office/drawing/2014/main" id="{23B187E4-83D6-6F94-EF5D-C84F570CBDF1}"/>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sp>
        <p:nvSpPr>
          <p:cNvPr id="8" name="Google Shape;75;p13">
            <a:extLst>
              <a:ext uri="{FF2B5EF4-FFF2-40B4-BE49-F238E27FC236}">
                <a16:creationId xmlns:a16="http://schemas.microsoft.com/office/drawing/2014/main" id="{5AAECC76-7C34-CEF8-2BAA-BAA7B45954F6}"/>
              </a:ext>
            </a:extLst>
          </p:cNvPr>
          <p:cNvSpPr txBox="1">
            <a:spLocks/>
          </p:cNvSpPr>
          <p:nvPr/>
        </p:nvSpPr>
        <p:spPr>
          <a:xfrm>
            <a:off x="3878755"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b="1">
              <a:solidFill>
                <a:schemeClr val="tx1"/>
              </a:solidFill>
              <a:latin typeface="+mj-lt"/>
            </a:endParaRPr>
          </a:p>
        </p:txBody>
      </p:sp>
      <p:sp>
        <p:nvSpPr>
          <p:cNvPr id="16" name="Google Shape;75;p13">
            <a:extLst>
              <a:ext uri="{FF2B5EF4-FFF2-40B4-BE49-F238E27FC236}">
                <a16:creationId xmlns:a16="http://schemas.microsoft.com/office/drawing/2014/main" id="{5A9A5D80-BC83-3A8E-4F86-DE9A06CC53BC}"/>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sp>
        <p:nvSpPr>
          <p:cNvPr id="9" name="Google Shape;75;p13">
            <a:extLst>
              <a:ext uri="{FF2B5EF4-FFF2-40B4-BE49-F238E27FC236}">
                <a16:creationId xmlns:a16="http://schemas.microsoft.com/office/drawing/2014/main" id="{5F9017B6-5EFD-2131-E03D-0CD1C0079A62}"/>
              </a:ext>
            </a:extLst>
          </p:cNvPr>
          <p:cNvSpPr txBox="1">
            <a:spLocks/>
          </p:cNvSpPr>
          <p:nvPr/>
        </p:nvSpPr>
        <p:spPr>
          <a:xfrm>
            <a:off x="250892" y="735849"/>
            <a:ext cx="8893108"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700">
                <a:latin typeface="+mj-lt"/>
              </a:rPr>
              <a:t>Trong bối cảnh ngày nay, nhu cầu quản lý kho nhà máy ngày càng trở nên quan trọng và phức tạp</a:t>
            </a:r>
            <a:endParaRPr lang="vi-VN" sz="1700" b="1">
              <a:solidFill>
                <a:schemeClr val="tx1"/>
              </a:solidFill>
              <a:latin typeface="+mj-lt"/>
            </a:endParaRPr>
          </a:p>
        </p:txBody>
      </p:sp>
      <p:sp>
        <p:nvSpPr>
          <p:cNvPr id="10" name="Google Shape;75;p13">
            <a:extLst>
              <a:ext uri="{FF2B5EF4-FFF2-40B4-BE49-F238E27FC236}">
                <a16:creationId xmlns:a16="http://schemas.microsoft.com/office/drawing/2014/main" id="{81B3C226-521E-83B5-26F0-1A536D1F5C61}"/>
              </a:ext>
            </a:extLst>
          </p:cNvPr>
          <p:cNvSpPr txBox="1">
            <a:spLocks/>
          </p:cNvSpPr>
          <p:nvPr/>
        </p:nvSpPr>
        <p:spPr>
          <a:xfrm>
            <a:off x="250892" y="1411274"/>
            <a:ext cx="8789030"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700">
                <a:latin typeface="+mj-lt"/>
              </a:rPr>
              <a:t>Sự tích hợp công nghệ vào quy trình sản xuất không chỉ tăng cường sức mạnh quản lý mà còn giúp doanh nghiệp duy trì sự linh hoạt và hiệu quả trong môi trường kinh doanh biến động</a:t>
            </a:r>
            <a:endParaRPr lang="vi-VN" sz="1700" b="1">
              <a:solidFill>
                <a:schemeClr val="tx1"/>
              </a:solidFill>
              <a:latin typeface="+mj-lt"/>
            </a:endParaRPr>
          </a:p>
        </p:txBody>
      </p:sp>
      <p:sp>
        <p:nvSpPr>
          <p:cNvPr id="12" name="TextBox 11">
            <a:extLst>
              <a:ext uri="{FF2B5EF4-FFF2-40B4-BE49-F238E27FC236}">
                <a16:creationId xmlns:a16="http://schemas.microsoft.com/office/drawing/2014/main" id="{B688BED6-4946-F8FF-FFF8-3369A2FFF23C}"/>
              </a:ext>
            </a:extLst>
          </p:cNvPr>
          <p:cNvSpPr txBox="1"/>
          <p:nvPr/>
        </p:nvSpPr>
        <p:spPr>
          <a:xfrm>
            <a:off x="250892" y="1849686"/>
            <a:ext cx="4514396" cy="2185214"/>
          </a:xfrm>
          <a:prstGeom prst="rect">
            <a:avLst/>
          </a:prstGeom>
          <a:noFill/>
        </p:spPr>
        <p:txBody>
          <a:bodyPr wrap="square">
            <a:spAutoFit/>
          </a:bodyPr>
          <a:lstStyle/>
          <a:p>
            <a:r>
              <a:rPr lang="vi-VN" sz="1700" dirty="0">
                <a:latin typeface="+mj-lt"/>
              </a:rPr>
              <a:t>Hướng phát triển:</a:t>
            </a:r>
          </a:p>
          <a:p>
            <a:endParaRPr lang="vi-VN" sz="1700" dirty="0">
              <a:latin typeface="+mj-lt"/>
            </a:endParaRPr>
          </a:p>
          <a:p>
            <a:r>
              <a:rPr lang="vi-VN" sz="1700" dirty="0">
                <a:latin typeface="+mj-lt"/>
              </a:rPr>
              <a:t>+ Tối Ưu Hóa Tích Hợp: Phối hợp với các phần mềm quản lý doanh nghiệp khác như ERP, CRM giúp tạo ra một hệ thống toàn diện, kết nối và linh hoạt hơn. </a:t>
            </a:r>
          </a:p>
          <a:p>
            <a:endParaRPr lang="vi-VN" sz="1700" dirty="0">
              <a:latin typeface="+mj-lt"/>
            </a:endParaRPr>
          </a:p>
          <a:p>
            <a:endParaRPr lang="en-US" sz="1700" dirty="0">
              <a:latin typeface="+mj-lt"/>
            </a:endParaRPr>
          </a:p>
        </p:txBody>
      </p:sp>
      <p:sp>
        <p:nvSpPr>
          <p:cNvPr id="17" name="TextBox 16">
            <a:extLst>
              <a:ext uri="{FF2B5EF4-FFF2-40B4-BE49-F238E27FC236}">
                <a16:creationId xmlns:a16="http://schemas.microsoft.com/office/drawing/2014/main" id="{85140B51-8727-593D-B6BD-66C299A94ADF}"/>
              </a:ext>
            </a:extLst>
          </p:cNvPr>
          <p:cNvSpPr txBox="1"/>
          <p:nvPr/>
        </p:nvSpPr>
        <p:spPr>
          <a:xfrm>
            <a:off x="250892" y="3546268"/>
            <a:ext cx="4514396" cy="1400383"/>
          </a:xfrm>
          <a:prstGeom prst="rect">
            <a:avLst/>
          </a:prstGeom>
          <a:noFill/>
        </p:spPr>
        <p:txBody>
          <a:bodyPr wrap="square">
            <a:spAutoFit/>
          </a:bodyPr>
          <a:lstStyle/>
          <a:p>
            <a:r>
              <a:rPr lang="vi-VN" sz="1700">
                <a:latin typeface="+mj-lt"/>
              </a:rPr>
              <a:t>+ Ứng Dụng Trí Tuệ Nhân và Phân Tích Dữ Liệu: Nhằm dự đoán nhu cầu, tối ưu hóa lộ trình vận chuyển, và cung cấp thông tin chi tiết về hiệu suất kho, đưa ra quyết định dựa trên thông tin chính xác và kịp thời</a:t>
            </a:r>
            <a:endParaRPr lang="en-US" sz="1700">
              <a:latin typeface="+mj-lt"/>
            </a:endParaRPr>
          </a:p>
        </p:txBody>
      </p:sp>
      <p:pic>
        <p:nvPicPr>
          <p:cNvPr id="19" name="Picture 18" descr="A robot and a hand reaching out to each other&#10;&#10;Description automatically generated">
            <a:extLst>
              <a:ext uri="{FF2B5EF4-FFF2-40B4-BE49-F238E27FC236}">
                <a16:creationId xmlns:a16="http://schemas.microsoft.com/office/drawing/2014/main" id="{8308EC5C-3A24-B5D7-AFC9-6B0E39BE3733}"/>
              </a:ext>
            </a:extLst>
          </p:cNvPr>
          <p:cNvPicPr>
            <a:picLocks noChangeAspect="1"/>
          </p:cNvPicPr>
          <p:nvPr/>
        </p:nvPicPr>
        <p:blipFill>
          <a:blip r:embed="rId3"/>
          <a:stretch>
            <a:fillRect/>
          </a:stretch>
        </p:blipFill>
        <p:spPr>
          <a:xfrm>
            <a:off x="4765288" y="2029522"/>
            <a:ext cx="4378713" cy="3113929"/>
          </a:xfrm>
          <a:prstGeom prst="rect">
            <a:avLst/>
          </a:prstGeom>
        </p:spPr>
      </p:pic>
      <p:sp>
        <p:nvSpPr>
          <p:cNvPr id="2" name="TextBox 9">
            <a:extLst>
              <a:ext uri="{FF2B5EF4-FFF2-40B4-BE49-F238E27FC236}">
                <a16:creationId xmlns:a16="http://schemas.microsoft.com/office/drawing/2014/main" id="{2FFE17D8-BC19-3EDC-BFF7-6845B792A1F3}"/>
              </a:ext>
            </a:extLst>
          </p:cNvPr>
          <p:cNvSpPr txBox="1"/>
          <p:nvPr/>
        </p:nvSpPr>
        <p:spPr>
          <a:xfrm>
            <a:off x="2917293" y="134973"/>
            <a:ext cx="3695990" cy="488595"/>
          </a:xfrm>
          <a:prstGeom prst="rect">
            <a:avLst/>
          </a:prstGeom>
        </p:spPr>
        <p:txBody>
          <a:bodyPr wrap="square" lIns="0" tIns="0" rIns="0" bIns="0" rtlCol="0" anchor="t">
            <a:spAutoFit/>
          </a:bodyPr>
          <a:lstStyle/>
          <a:p>
            <a:pPr>
              <a:lnSpc>
                <a:spcPts val="3840"/>
              </a:lnSpc>
            </a:pPr>
            <a:r>
              <a:rPr lang="en-US" sz="3200" dirty="0" err="1">
                <a:solidFill>
                  <a:srgbClr val="2B4B82"/>
                </a:solidFill>
                <a:latin typeface="Josefin Sans Bold"/>
              </a:rPr>
              <a:t>Phần</a:t>
            </a:r>
            <a:r>
              <a:rPr lang="en-US" sz="3200" dirty="0">
                <a:solidFill>
                  <a:srgbClr val="2B4B82"/>
                </a:solidFill>
                <a:latin typeface="Josefin Sans Bold"/>
              </a:rPr>
              <a:t> 5: </a:t>
            </a:r>
            <a:r>
              <a:rPr lang="en-US" sz="3200" dirty="0" err="1">
                <a:solidFill>
                  <a:srgbClr val="2B4B82"/>
                </a:solidFill>
                <a:latin typeface="Josefin Sans Bold"/>
              </a:rPr>
              <a:t>Tổng</a:t>
            </a:r>
            <a:r>
              <a:rPr lang="en-US" sz="3200" dirty="0">
                <a:solidFill>
                  <a:srgbClr val="2B4B82"/>
                </a:solidFill>
                <a:latin typeface="Josefin Sans Bold"/>
              </a:rPr>
              <a:t> </a:t>
            </a:r>
            <a:r>
              <a:rPr lang="en-US" sz="3200" dirty="0" err="1">
                <a:solidFill>
                  <a:srgbClr val="2B4B82"/>
                </a:solidFill>
                <a:latin typeface="Josefin Sans Bold"/>
              </a:rPr>
              <a:t>kết</a:t>
            </a:r>
            <a:endParaRPr lang="en-US" sz="3200" dirty="0">
              <a:solidFill>
                <a:srgbClr val="2B4B82"/>
              </a:solidFill>
              <a:latin typeface="Josefin Sans Bold"/>
            </a:endParaRPr>
          </a:p>
        </p:txBody>
      </p:sp>
    </p:spTree>
    <p:extLst>
      <p:ext uri="{BB962C8B-B14F-4D97-AF65-F5344CB8AC3E}">
        <p14:creationId xmlns:p14="http://schemas.microsoft.com/office/powerpoint/2010/main" val="1360470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3080" y="562331"/>
            <a:ext cx="1322866" cy="812961"/>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p>
        </p:txBody>
      </p:sp>
      <p:sp>
        <p:nvSpPr>
          <p:cNvPr id="4" name="Freeform 4"/>
          <p:cNvSpPr/>
          <p:nvPr/>
        </p:nvSpPr>
        <p:spPr>
          <a:xfrm>
            <a:off x="107154" y="-239653"/>
            <a:ext cx="745811" cy="1614945"/>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p>
        </p:txBody>
      </p:sp>
      <p:sp>
        <p:nvSpPr>
          <p:cNvPr id="5" name="Freeform 5"/>
          <p:cNvSpPr/>
          <p:nvPr/>
        </p:nvSpPr>
        <p:spPr>
          <a:xfrm>
            <a:off x="7384697" y="-112295"/>
            <a:ext cx="1874172" cy="1536821"/>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p>
        </p:txBody>
      </p:sp>
      <p:sp>
        <p:nvSpPr>
          <p:cNvPr id="8" name="TextBox 8"/>
          <p:cNvSpPr txBox="1"/>
          <p:nvPr/>
        </p:nvSpPr>
        <p:spPr>
          <a:xfrm>
            <a:off x="2454178" y="745673"/>
            <a:ext cx="4015853" cy="446276"/>
          </a:xfrm>
          <a:prstGeom prst="rect">
            <a:avLst/>
          </a:prstGeom>
        </p:spPr>
        <p:txBody>
          <a:bodyPr wrap="square" lIns="0" tIns="0" rIns="0" bIns="0" rtlCol="0" anchor="t">
            <a:spAutoFit/>
          </a:bodyPr>
          <a:lstStyle/>
          <a:p>
            <a:pPr algn="r">
              <a:lnSpc>
                <a:spcPts val="3640"/>
              </a:lnSpc>
            </a:pPr>
            <a:r>
              <a:rPr lang="en-US" sz="2600" dirty="0" err="1">
                <a:solidFill>
                  <a:schemeClr val="tx1"/>
                </a:solidFill>
                <a:latin typeface="Josefin Sans Bold"/>
              </a:rPr>
              <a:t>Hạn</a:t>
            </a:r>
            <a:r>
              <a:rPr lang="en-US" sz="2600" dirty="0">
                <a:solidFill>
                  <a:schemeClr val="tx1"/>
                </a:solidFill>
                <a:latin typeface="Josefin Sans Bold"/>
              </a:rPr>
              <a:t> </a:t>
            </a:r>
            <a:r>
              <a:rPr lang="en-US" sz="2600" dirty="0" err="1">
                <a:solidFill>
                  <a:schemeClr val="tx1"/>
                </a:solidFill>
                <a:latin typeface="Josefin Sans Bold"/>
              </a:rPr>
              <a:t>chế</a:t>
            </a:r>
            <a:r>
              <a:rPr lang="en-US" sz="2600" dirty="0">
                <a:solidFill>
                  <a:schemeClr val="tx1"/>
                </a:solidFill>
                <a:latin typeface="Josefin Sans Bold"/>
              </a:rPr>
              <a:t> </a:t>
            </a:r>
            <a:r>
              <a:rPr lang="en-US" sz="2600" dirty="0" err="1">
                <a:solidFill>
                  <a:schemeClr val="tx1"/>
                </a:solidFill>
                <a:latin typeface="Josefin Sans Bold"/>
              </a:rPr>
              <a:t>và</a:t>
            </a:r>
            <a:r>
              <a:rPr lang="en-US" sz="2600" dirty="0">
                <a:solidFill>
                  <a:schemeClr val="tx1"/>
                </a:solidFill>
                <a:latin typeface="Josefin Sans Bold"/>
              </a:rPr>
              <a:t> </a:t>
            </a:r>
            <a:r>
              <a:rPr lang="en-US" sz="2600" dirty="0" err="1">
                <a:solidFill>
                  <a:schemeClr val="tx1"/>
                </a:solidFill>
                <a:latin typeface="Josefin Sans Bold"/>
              </a:rPr>
              <a:t>khó</a:t>
            </a:r>
            <a:r>
              <a:rPr lang="en-US" sz="2600" dirty="0">
                <a:solidFill>
                  <a:schemeClr val="tx1"/>
                </a:solidFill>
                <a:latin typeface="Josefin Sans Bold"/>
              </a:rPr>
              <a:t> </a:t>
            </a:r>
            <a:r>
              <a:rPr lang="en-US" sz="2600" dirty="0" err="1">
                <a:solidFill>
                  <a:schemeClr val="tx1"/>
                </a:solidFill>
                <a:latin typeface="Josefin Sans Bold"/>
              </a:rPr>
              <a:t>khăn</a:t>
            </a:r>
            <a:endParaRPr lang="en-US" sz="2600" dirty="0">
              <a:solidFill>
                <a:schemeClr val="tx1"/>
              </a:solidFill>
              <a:latin typeface="Josefin Sans Bold"/>
            </a:endParaRPr>
          </a:p>
        </p:txBody>
      </p:sp>
      <p:sp>
        <p:nvSpPr>
          <p:cNvPr id="9" name="TextBox 9"/>
          <p:cNvSpPr txBox="1"/>
          <p:nvPr/>
        </p:nvSpPr>
        <p:spPr>
          <a:xfrm>
            <a:off x="480060" y="1681480"/>
            <a:ext cx="8153400" cy="1536959"/>
          </a:xfrm>
          <a:prstGeom prst="rect">
            <a:avLst/>
          </a:prstGeom>
        </p:spPr>
        <p:txBody>
          <a:bodyPr wrap="square" lIns="0" tIns="0" rIns="0" bIns="0" rtlCol="0" anchor="t">
            <a:spAutoFit/>
          </a:bodyPr>
          <a:lstStyle/>
          <a:p>
            <a:pPr indent="90170" algn="just">
              <a:lnSpc>
                <a:spcPct val="150000"/>
              </a:lnSpc>
              <a:spcBef>
                <a:spcPts val="300"/>
              </a:spcBef>
              <a:spcAft>
                <a:spcPts val="300"/>
              </a:spcAft>
            </a:pPr>
            <a:r>
              <a:rPr lang="en-US" sz="1700" dirty="0">
                <a:solidFill>
                  <a:schemeClr val="tx1"/>
                </a:solidFill>
                <a:latin typeface="Josefin Sans" pitchFamily="2" charset="0"/>
                <a:ea typeface="Calibri" panose="020F0502020204030204" pitchFamily="34" charset="0"/>
                <a:cs typeface="Times New Roman" panose="02020603050405020304" pitchFamily="18" charset="0"/>
              </a:rPr>
              <a:t>Do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thời</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gian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thực</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hiện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đề</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tài</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tương</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đối</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hạn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chế</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nên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không</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thể</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tránh</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khỏi</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những</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thiếu</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sót</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nhất</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định</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Bên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cạnh</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đó</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phần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mềm</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còn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có</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một</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số</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chức</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năng</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tìm</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kiếm</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và</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thống</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kê</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chưa</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có</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đủ</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thời</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gian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thực</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hiện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kịp</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Đồng</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thời</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vẫn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còn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một</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số</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form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dữ</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liệu</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chưa</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hoàn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thành</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đầy</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đủ</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và</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chính</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xác</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và</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các</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ràng</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buộc</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dữ</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liệu</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vẫn</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chưa</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đầy</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 </a:t>
            </a:r>
            <a:r>
              <a:rPr lang="en-US" sz="1700" dirty="0" err="1">
                <a:solidFill>
                  <a:schemeClr val="tx1"/>
                </a:solidFill>
                <a:latin typeface="Josefin Sans" pitchFamily="2" charset="0"/>
                <a:ea typeface="Calibri" panose="020F0502020204030204" pitchFamily="34" charset="0"/>
                <a:cs typeface="Times New Roman" panose="02020603050405020304" pitchFamily="18" charset="0"/>
              </a:rPr>
              <a:t>đủ</a:t>
            </a:r>
            <a:r>
              <a:rPr lang="en-US" sz="1700" dirty="0">
                <a:solidFill>
                  <a:schemeClr val="tx1"/>
                </a:solidFill>
                <a:latin typeface="Josefin Sans" pitchFamily="2" charset="0"/>
                <a:ea typeface="Calibri" panose="020F0502020204030204" pitchFamily="34" charset="0"/>
                <a:cs typeface="Times New Roman" panose="02020603050405020304" pitchFamily="18" charset="0"/>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2"/>
          <p:cNvSpPr/>
          <p:nvPr/>
        </p:nvSpPr>
        <p:spPr>
          <a:xfrm>
            <a:off x="387175" y="327675"/>
            <a:ext cx="2572500"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2" name="Picture 1" descr="A blue circle with a white circle with a blue and black text&#10;&#10;Description automatically generated">
            <a:extLst>
              <a:ext uri="{FF2B5EF4-FFF2-40B4-BE49-F238E27FC236}">
                <a16:creationId xmlns:a16="http://schemas.microsoft.com/office/drawing/2014/main" id="{90CC5A11-BFA7-2944-F694-01DF1D3584C2}"/>
              </a:ext>
            </a:extLst>
          </p:cNvPr>
          <p:cNvPicPr>
            <a:picLocks noChangeAspect="1"/>
          </p:cNvPicPr>
          <p:nvPr/>
        </p:nvPicPr>
        <p:blipFill rotWithShape="1">
          <a:blip r:embed="rId4"/>
          <a:srcRect/>
          <a:stretch/>
        </p:blipFill>
        <p:spPr>
          <a:xfrm>
            <a:off x="387175" y="319840"/>
            <a:ext cx="2519576" cy="24969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Google Shape;75;p13">
            <a:extLst>
              <a:ext uri="{FF2B5EF4-FFF2-40B4-BE49-F238E27FC236}">
                <a16:creationId xmlns:a16="http://schemas.microsoft.com/office/drawing/2014/main" id="{3C704888-6865-E95B-042D-06125ACB7838}"/>
              </a:ext>
            </a:extLst>
          </p:cNvPr>
          <p:cNvSpPr txBox="1">
            <a:spLocks/>
          </p:cNvSpPr>
          <p:nvPr/>
        </p:nvSpPr>
        <p:spPr>
          <a:xfrm>
            <a:off x="2959675" y="602208"/>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a:solidFill>
                <a:schemeClr val="tx1"/>
              </a:solidFill>
              <a:latin typeface="+mj-lt"/>
            </a:endParaRPr>
          </a:p>
        </p:txBody>
      </p:sp>
      <p:sp>
        <p:nvSpPr>
          <p:cNvPr id="5" name="TextBox 9">
            <a:extLst>
              <a:ext uri="{FF2B5EF4-FFF2-40B4-BE49-F238E27FC236}">
                <a16:creationId xmlns:a16="http://schemas.microsoft.com/office/drawing/2014/main" id="{6775F576-FD6C-927D-01D8-2ACBE4829BE3}"/>
              </a:ext>
            </a:extLst>
          </p:cNvPr>
          <p:cNvSpPr txBox="1"/>
          <p:nvPr/>
        </p:nvSpPr>
        <p:spPr>
          <a:xfrm>
            <a:off x="3024815" y="1409010"/>
            <a:ext cx="6319024" cy="975908"/>
          </a:xfrm>
          <a:prstGeom prst="rect">
            <a:avLst/>
          </a:prstGeom>
        </p:spPr>
        <p:txBody>
          <a:bodyPr wrap="square" lIns="0" tIns="0" rIns="0" bIns="0" rtlCol="0" anchor="t">
            <a:spAutoFit/>
          </a:bodyPr>
          <a:lstStyle/>
          <a:p>
            <a:pPr>
              <a:lnSpc>
                <a:spcPts val="3840"/>
              </a:lnSpc>
            </a:pPr>
            <a:r>
              <a:rPr lang="en-US" sz="3200" dirty="0" err="1">
                <a:solidFill>
                  <a:srgbClr val="2B4B82"/>
                </a:solidFill>
                <a:latin typeface="Josefin Sans Bold"/>
              </a:rPr>
              <a:t>Phần</a:t>
            </a:r>
            <a:r>
              <a:rPr lang="en-US" sz="3200" dirty="0">
                <a:solidFill>
                  <a:srgbClr val="2B4B82"/>
                </a:solidFill>
                <a:latin typeface="Josefin Sans Bold"/>
              </a:rPr>
              <a:t> 6: Demo </a:t>
            </a:r>
            <a:r>
              <a:rPr lang="en-US" sz="3200" dirty="0" err="1">
                <a:solidFill>
                  <a:srgbClr val="2B4B82"/>
                </a:solidFill>
                <a:latin typeface="Josefin Sans Bold"/>
              </a:rPr>
              <a:t>và</a:t>
            </a:r>
            <a:r>
              <a:rPr lang="en-US" sz="3200" dirty="0">
                <a:solidFill>
                  <a:srgbClr val="2B4B82"/>
                </a:solidFill>
                <a:latin typeface="Josefin Sans Bold"/>
              </a:rPr>
              <a:t> </a:t>
            </a:r>
            <a:r>
              <a:rPr lang="en-US" sz="3200" dirty="0" err="1">
                <a:solidFill>
                  <a:srgbClr val="2B4B82"/>
                </a:solidFill>
                <a:latin typeface="Josefin Sans Bold"/>
              </a:rPr>
              <a:t>kiểm</a:t>
            </a:r>
            <a:r>
              <a:rPr lang="en-US" sz="3200" dirty="0">
                <a:solidFill>
                  <a:srgbClr val="2B4B82"/>
                </a:solidFill>
                <a:latin typeface="Josefin Sans Bold"/>
              </a:rPr>
              <a:t> </a:t>
            </a:r>
            <a:r>
              <a:rPr lang="en-US" sz="3200" dirty="0" err="1">
                <a:solidFill>
                  <a:srgbClr val="2B4B82"/>
                </a:solidFill>
                <a:latin typeface="Josefin Sans Bold"/>
              </a:rPr>
              <a:t>thử</a:t>
            </a:r>
            <a:r>
              <a:rPr lang="en-US" sz="3200" dirty="0">
                <a:solidFill>
                  <a:srgbClr val="2B4B82"/>
                </a:solidFill>
                <a:latin typeface="Josefin Sans Bold"/>
              </a:rPr>
              <a:t> </a:t>
            </a:r>
            <a:r>
              <a:rPr lang="en-US" sz="3200" dirty="0" err="1">
                <a:solidFill>
                  <a:srgbClr val="2B4B82"/>
                </a:solidFill>
                <a:latin typeface="Josefin Sans Bold"/>
              </a:rPr>
              <a:t>ứng</a:t>
            </a:r>
            <a:r>
              <a:rPr lang="en-US" sz="3200" dirty="0">
                <a:solidFill>
                  <a:srgbClr val="2B4B82"/>
                </a:solidFill>
                <a:latin typeface="Josefin Sans Bold"/>
              </a:rPr>
              <a:t> </a:t>
            </a:r>
            <a:r>
              <a:rPr lang="en-US" sz="3200" dirty="0" err="1">
                <a:solidFill>
                  <a:srgbClr val="2B4B82"/>
                </a:solidFill>
                <a:latin typeface="Josefin Sans Bold"/>
              </a:rPr>
              <a:t>dụng</a:t>
            </a:r>
            <a:endParaRPr lang="en-US" sz="3200" dirty="0">
              <a:solidFill>
                <a:srgbClr val="2B4B82"/>
              </a:solidFill>
              <a:latin typeface="Josefin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10679" y="509588"/>
            <a:ext cx="2521416" cy="486672"/>
          </a:xfrm>
          <a:prstGeom prst="rect">
            <a:avLst/>
          </a:prstGeom>
        </p:spPr>
        <p:txBody>
          <a:bodyPr lIns="0" tIns="0" rIns="0" bIns="0" rtlCol="0" anchor="t">
            <a:spAutoFit/>
          </a:bodyPr>
          <a:lstStyle/>
          <a:p>
            <a:pPr>
              <a:lnSpc>
                <a:spcPts val="3780"/>
              </a:lnSpc>
            </a:pPr>
            <a:r>
              <a:rPr lang="en-US" sz="3150" dirty="0" err="1">
                <a:solidFill>
                  <a:schemeClr val="bg2">
                    <a:lumMod val="75000"/>
                  </a:schemeClr>
                </a:solidFill>
                <a:latin typeface="Josefin Sans Bold"/>
              </a:rPr>
              <a:t>Nội</a:t>
            </a:r>
            <a:r>
              <a:rPr lang="en-US" sz="3150" dirty="0">
                <a:solidFill>
                  <a:schemeClr val="bg2">
                    <a:lumMod val="75000"/>
                  </a:schemeClr>
                </a:solidFill>
                <a:latin typeface="Josefin Sans Bold"/>
              </a:rPr>
              <a:t> dung</a:t>
            </a:r>
          </a:p>
        </p:txBody>
      </p:sp>
      <p:sp>
        <p:nvSpPr>
          <p:cNvPr id="3" name="TextBox 3"/>
          <p:cNvSpPr txBox="1"/>
          <p:nvPr/>
        </p:nvSpPr>
        <p:spPr>
          <a:xfrm>
            <a:off x="4810679" y="1032683"/>
            <a:ext cx="2826640" cy="372153"/>
          </a:xfrm>
          <a:prstGeom prst="rect">
            <a:avLst/>
          </a:prstGeom>
        </p:spPr>
        <p:txBody>
          <a:bodyPr lIns="0" tIns="0" rIns="0" bIns="0" rtlCol="0" anchor="t">
            <a:spAutoFit/>
          </a:bodyPr>
          <a:lstStyle/>
          <a:p>
            <a:pPr>
              <a:lnSpc>
                <a:spcPts val="1526"/>
              </a:lnSpc>
            </a:pPr>
            <a:r>
              <a:rPr lang="en-US" sz="924" spc="111" dirty="0" err="1">
                <a:solidFill>
                  <a:schemeClr val="bg2"/>
                </a:solidFill>
                <a:latin typeface="Josefin Sans"/>
              </a:rPr>
              <a:t>CÁC</a:t>
            </a:r>
            <a:r>
              <a:rPr lang="en-US" sz="924" spc="111" dirty="0">
                <a:solidFill>
                  <a:schemeClr val="bg2"/>
                </a:solidFill>
                <a:latin typeface="Josefin Sans"/>
              </a:rPr>
              <a:t> </a:t>
            </a:r>
            <a:r>
              <a:rPr lang="en-US" sz="924" spc="111" dirty="0" err="1">
                <a:solidFill>
                  <a:schemeClr val="bg2"/>
                </a:solidFill>
                <a:latin typeface="Josefin Sans"/>
              </a:rPr>
              <a:t>CHỦ</a:t>
            </a:r>
            <a:r>
              <a:rPr lang="en-US" sz="924" spc="111" dirty="0">
                <a:solidFill>
                  <a:schemeClr val="bg2"/>
                </a:solidFill>
                <a:latin typeface="Josefin Sans"/>
              </a:rPr>
              <a:t> </a:t>
            </a:r>
            <a:r>
              <a:rPr lang="en-US" sz="924" spc="111" dirty="0" err="1">
                <a:solidFill>
                  <a:schemeClr val="bg2"/>
                </a:solidFill>
                <a:latin typeface="Josefin Sans"/>
              </a:rPr>
              <a:t>ĐỀ</a:t>
            </a:r>
            <a:r>
              <a:rPr lang="en-US" sz="924" spc="111" dirty="0">
                <a:solidFill>
                  <a:schemeClr val="bg2"/>
                </a:solidFill>
                <a:latin typeface="Josefin Sans"/>
              </a:rPr>
              <a:t> </a:t>
            </a:r>
            <a:r>
              <a:rPr lang="en-US" sz="924" spc="111" dirty="0" err="1">
                <a:solidFill>
                  <a:schemeClr val="bg2"/>
                </a:solidFill>
                <a:latin typeface="Josefin Sans"/>
              </a:rPr>
              <a:t>CHÍNH</a:t>
            </a:r>
            <a:r>
              <a:rPr lang="en-US" sz="924" spc="111" dirty="0">
                <a:solidFill>
                  <a:schemeClr val="bg2"/>
                </a:solidFill>
                <a:latin typeface="Josefin Sans"/>
              </a:rPr>
              <a:t> </a:t>
            </a:r>
            <a:r>
              <a:rPr lang="en-US" sz="924" spc="111" dirty="0" err="1">
                <a:solidFill>
                  <a:schemeClr val="bg2"/>
                </a:solidFill>
                <a:latin typeface="Josefin Sans"/>
              </a:rPr>
              <a:t>ĐƯỢC</a:t>
            </a:r>
            <a:r>
              <a:rPr lang="en-US" sz="924" spc="111" dirty="0">
                <a:solidFill>
                  <a:schemeClr val="bg2"/>
                </a:solidFill>
                <a:latin typeface="Josefin Sans"/>
              </a:rPr>
              <a:t> </a:t>
            </a:r>
            <a:r>
              <a:rPr lang="en-US" sz="924" spc="111" dirty="0" err="1">
                <a:solidFill>
                  <a:schemeClr val="bg2"/>
                </a:solidFill>
                <a:latin typeface="Josefin Sans"/>
              </a:rPr>
              <a:t>THẢO</a:t>
            </a:r>
            <a:r>
              <a:rPr lang="en-US" sz="924" spc="111" dirty="0">
                <a:solidFill>
                  <a:schemeClr val="bg2"/>
                </a:solidFill>
                <a:latin typeface="Josefin Sans"/>
              </a:rPr>
              <a:t> </a:t>
            </a:r>
            <a:r>
              <a:rPr lang="en-US" sz="924" spc="111" dirty="0" err="1">
                <a:solidFill>
                  <a:schemeClr val="bg2"/>
                </a:solidFill>
                <a:latin typeface="Josefin Sans"/>
              </a:rPr>
              <a:t>LUẬN</a:t>
            </a:r>
            <a:r>
              <a:rPr lang="en-US" sz="924" spc="111" dirty="0">
                <a:solidFill>
                  <a:schemeClr val="bg2"/>
                </a:solidFill>
                <a:latin typeface="Josefin Sans"/>
              </a:rPr>
              <a:t> TRONG </a:t>
            </a:r>
            <a:r>
              <a:rPr lang="en-US" sz="924" spc="111" dirty="0" err="1">
                <a:solidFill>
                  <a:schemeClr val="bg2"/>
                </a:solidFill>
                <a:latin typeface="Josefin Sans"/>
              </a:rPr>
              <a:t>BẢN</a:t>
            </a:r>
            <a:r>
              <a:rPr lang="en-US" sz="924" spc="111" dirty="0">
                <a:solidFill>
                  <a:schemeClr val="bg2"/>
                </a:solidFill>
                <a:latin typeface="Josefin Sans"/>
              </a:rPr>
              <a:t> </a:t>
            </a:r>
            <a:r>
              <a:rPr lang="en-US" sz="924" spc="111" dirty="0" err="1">
                <a:solidFill>
                  <a:schemeClr val="bg2"/>
                </a:solidFill>
                <a:latin typeface="Josefin Sans"/>
              </a:rPr>
              <a:t>THUYẾT</a:t>
            </a:r>
            <a:r>
              <a:rPr lang="en-US" sz="924" spc="111" dirty="0">
                <a:solidFill>
                  <a:schemeClr val="bg2"/>
                </a:solidFill>
                <a:latin typeface="Josefin Sans"/>
              </a:rPr>
              <a:t> </a:t>
            </a:r>
            <a:r>
              <a:rPr lang="en-US" sz="924" spc="111" dirty="0" err="1">
                <a:solidFill>
                  <a:schemeClr val="bg2"/>
                </a:solidFill>
                <a:latin typeface="Josefin Sans"/>
              </a:rPr>
              <a:t>TRÌNH</a:t>
            </a:r>
            <a:r>
              <a:rPr lang="en-US" sz="924" spc="111" dirty="0">
                <a:solidFill>
                  <a:schemeClr val="bg2"/>
                </a:solidFill>
                <a:latin typeface="Josefin Sans"/>
              </a:rPr>
              <a:t> </a:t>
            </a:r>
            <a:r>
              <a:rPr lang="en-US" sz="924" spc="111" dirty="0" err="1">
                <a:solidFill>
                  <a:schemeClr val="bg2"/>
                </a:solidFill>
                <a:latin typeface="Josefin Sans"/>
              </a:rPr>
              <a:t>NÀY</a:t>
            </a:r>
            <a:endParaRPr lang="en-US" sz="924" spc="111" dirty="0">
              <a:solidFill>
                <a:schemeClr val="bg2"/>
              </a:solidFill>
              <a:latin typeface="Josefin Sans"/>
            </a:endParaRPr>
          </a:p>
        </p:txBody>
      </p:sp>
      <p:sp>
        <p:nvSpPr>
          <p:cNvPr id="4" name="Freeform 4"/>
          <p:cNvSpPr/>
          <p:nvPr/>
        </p:nvSpPr>
        <p:spPr>
          <a:xfrm>
            <a:off x="654879" y="842183"/>
            <a:ext cx="1937273" cy="2561298"/>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p>
        </p:txBody>
      </p:sp>
      <p:sp>
        <p:nvSpPr>
          <p:cNvPr id="5" name="Freeform 5"/>
          <p:cNvSpPr/>
          <p:nvPr/>
        </p:nvSpPr>
        <p:spPr>
          <a:xfrm>
            <a:off x="1190488" y="1237548"/>
            <a:ext cx="1937273" cy="2561298"/>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p>
        </p:txBody>
      </p:sp>
      <p:sp>
        <p:nvSpPr>
          <p:cNvPr id="6" name="Freeform 6"/>
          <p:cNvSpPr/>
          <p:nvPr/>
        </p:nvSpPr>
        <p:spPr>
          <a:xfrm>
            <a:off x="1747866" y="1607160"/>
            <a:ext cx="1937273" cy="2561298"/>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p>
        </p:txBody>
      </p:sp>
      <p:sp>
        <p:nvSpPr>
          <p:cNvPr id="7" name="TextBox 7"/>
          <p:cNvSpPr txBox="1"/>
          <p:nvPr/>
        </p:nvSpPr>
        <p:spPr>
          <a:xfrm>
            <a:off x="4569619" y="2137252"/>
            <a:ext cx="4763" cy="636008"/>
          </a:xfrm>
          <a:prstGeom prst="rect">
            <a:avLst/>
          </a:prstGeom>
        </p:spPr>
        <p:txBody>
          <a:bodyPr lIns="0" tIns="0" rIns="0" bIns="0" rtlCol="0" anchor="t">
            <a:spAutoFit/>
          </a:bodyPr>
          <a:lstStyle/>
          <a:p>
            <a:pPr algn="ctr">
              <a:lnSpc>
                <a:spcPts val="6440"/>
              </a:lnSpc>
            </a:pPr>
            <a:endParaRPr sz="700"/>
          </a:p>
        </p:txBody>
      </p:sp>
      <p:sp>
        <p:nvSpPr>
          <p:cNvPr id="8" name="TextBox 8"/>
          <p:cNvSpPr txBox="1"/>
          <p:nvPr/>
        </p:nvSpPr>
        <p:spPr>
          <a:xfrm>
            <a:off x="4130255" y="1550010"/>
            <a:ext cx="4802729" cy="3216265"/>
          </a:xfrm>
          <a:prstGeom prst="rect">
            <a:avLst/>
          </a:prstGeom>
        </p:spPr>
        <p:txBody>
          <a:bodyPr wrap="square" lIns="0" tIns="0" rIns="0" bIns="0" rtlCol="0" anchor="t">
            <a:spAutoFit/>
          </a:bodyPr>
          <a:lstStyle/>
          <a:p>
            <a:pPr>
              <a:lnSpc>
                <a:spcPts val="3640"/>
              </a:lnSpc>
            </a:pPr>
            <a:r>
              <a:rPr lang="en-US" sz="2600" dirty="0">
                <a:solidFill>
                  <a:schemeClr val="accent2"/>
                </a:solidFill>
                <a:latin typeface="Josefin Sans Bold"/>
              </a:rPr>
              <a:t>1. </a:t>
            </a:r>
            <a:r>
              <a:rPr lang="en-US" sz="2600" dirty="0" err="1">
                <a:solidFill>
                  <a:schemeClr val="accent2"/>
                </a:solidFill>
                <a:latin typeface="Josefin Sans Bold"/>
              </a:rPr>
              <a:t>Tổng</a:t>
            </a:r>
            <a:r>
              <a:rPr lang="en-US" sz="2600" dirty="0">
                <a:solidFill>
                  <a:schemeClr val="accent2"/>
                </a:solidFill>
                <a:latin typeface="Josefin Sans Bold"/>
              </a:rPr>
              <a:t> </a:t>
            </a:r>
            <a:r>
              <a:rPr lang="en-US" sz="2600" dirty="0" err="1">
                <a:solidFill>
                  <a:schemeClr val="accent2"/>
                </a:solidFill>
                <a:latin typeface="Josefin Sans Bold"/>
              </a:rPr>
              <a:t>quan</a:t>
            </a:r>
            <a:r>
              <a:rPr lang="en-US" sz="2600" dirty="0">
                <a:solidFill>
                  <a:schemeClr val="accent2"/>
                </a:solidFill>
                <a:latin typeface="Josefin Sans Bold"/>
              </a:rPr>
              <a:t> </a:t>
            </a:r>
            <a:r>
              <a:rPr lang="en-US" sz="2600" dirty="0" err="1">
                <a:solidFill>
                  <a:schemeClr val="accent2"/>
                </a:solidFill>
                <a:latin typeface="Josefin Sans Bold"/>
              </a:rPr>
              <a:t>đề</a:t>
            </a:r>
            <a:r>
              <a:rPr lang="en-US" sz="2600" dirty="0">
                <a:solidFill>
                  <a:schemeClr val="accent2"/>
                </a:solidFill>
                <a:latin typeface="Josefin Sans Bold"/>
              </a:rPr>
              <a:t> </a:t>
            </a:r>
            <a:r>
              <a:rPr lang="en-US" sz="2600" dirty="0" err="1">
                <a:solidFill>
                  <a:schemeClr val="accent2"/>
                </a:solidFill>
                <a:latin typeface="Josefin Sans Bold"/>
              </a:rPr>
              <a:t>tài</a:t>
            </a:r>
            <a:endParaRPr lang="en-US" sz="2600" dirty="0">
              <a:solidFill>
                <a:schemeClr val="accent2"/>
              </a:solidFill>
              <a:latin typeface="Josefin Sans Bold"/>
            </a:endParaRPr>
          </a:p>
          <a:p>
            <a:pPr>
              <a:lnSpc>
                <a:spcPts val="3640"/>
              </a:lnSpc>
            </a:pPr>
            <a:r>
              <a:rPr lang="en-US" sz="2600" dirty="0">
                <a:solidFill>
                  <a:schemeClr val="accent2"/>
                </a:solidFill>
                <a:latin typeface="Josefin Sans Bold"/>
              </a:rPr>
              <a:t>2. </a:t>
            </a:r>
            <a:r>
              <a:rPr lang="en-US" sz="2600" dirty="0" err="1">
                <a:solidFill>
                  <a:schemeClr val="accent2"/>
                </a:solidFill>
                <a:latin typeface="Josefin Sans Bold"/>
              </a:rPr>
              <a:t>Cơ</a:t>
            </a:r>
            <a:r>
              <a:rPr lang="en-US" sz="2600" dirty="0">
                <a:solidFill>
                  <a:schemeClr val="accent2"/>
                </a:solidFill>
                <a:latin typeface="Josefin Sans Bold"/>
              </a:rPr>
              <a:t> </a:t>
            </a:r>
            <a:r>
              <a:rPr lang="en-US" sz="2600" dirty="0" err="1">
                <a:solidFill>
                  <a:schemeClr val="accent2"/>
                </a:solidFill>
                <a:latin typeface="Josefin Sans Bold"/>
              </a:rPr>
              <a:t>sở</a:t>
            </a:r>
            <a:r>
              <a:rPr lang="en-US" sz="2600" dirty="0">
                <a:solidFill>
                  <a:schemeClr val="accent2"/>
                </a:solidFill>
                <a:latin typeface="Josefin Sans Bold"/>
              </a:rPr>
              <a:t> </a:t>
            </a:r>
            <a:r>
              <a:rPr lang="en-US" sz="2600" dirty="0" err="1">
                <a:solidFill>
                  <a:schemeClr val="accent2"/>
                </a:solidFill>
                <a:latin typeface="Josefin Sans Bold"/>
              </a:rPr>
              <a:t>lý</a:t>
            </a:r>
            <a:r>
              <a:rPr lang="en-US" sz="2600" dirty="0">
                <a:solidFill>
                  <a:schemeClr val="accent2"/>
                </a:solidFill>
                <a:latin typeface="Josefin Sans Bold"/>
              </a:rPr>
              <a:t> </a:t>
            </a:r>
            <a:r>
              <a:rPr lang="en-US" sz="2600" dirty="0" err="1">
                <a:solidFill>
                  <a:schemeClr val="accent2"/>
                </a:solidFill>
                <a:latin typeface="Josefin Sans Bold"/>
              </a:rPr>
              <a:t>thuyết</a:t>
            </a:r>
            <a:endParaRPr lang="en-US" sz="2600" dirty="0">
              <a:solidFill>
                <a:schemeClr val="accent2"/>
              </a:solidFill>
              <a:latin typeface="Josefin Sans Bold"/>
            </a:endParaRPr>
          </a:p>
          <a:p>
            <a:pPr>
              <a:lnSpc>
                <a:spcPts val="3640"/>
              </a:lnSpc>
            </a:pPr>
            <a:r>
              <a:rPr lang="en-US" sz="2600" dirty="0">
                <a:solidFill>
                  <a:schemeClr val="accent2"/>
                </a:solidFill>
                <a:latin typeface="Josefin Sans Bold"/>
              </a:rPr>
              <a:t>3. </a:t>
            </a:r>
            <a:r>
              <a:rPr lang="en-US" sz="2600" dirty="0" err="1">
                <a:solidFill>
                  <a:schemeClr val="accent2"/>
                </a:solidFill>
                <a:latin typeface="Josefin Sans Bold"/>
              </a:rPr>
              <a:t>Phân</a:t>
            </a:r>
            <a:r>
              <a:rPr lang="en-US" sz="2600" dirty="0">
                <a:solidFill>
                  <a:schemeClr val="accent2"/>
                </a:solidFill>
                <a:latin typeface="Josefin Sans Bold"/>
              </a:rPr>
              <a:t> </a:t>
            </a:r>
            <a:r>
              <a:rPr lang="en-US" sz="2600" dirty="0" err="1">
                <a:solidFill>
                  <a:schemeClr val="accent2"/>
                </a:solidFill>
                <a:latin typeface="Josefin Sans Bold"/>
              </a:rPr>
              <a:t>tích</a:t>
            </a:r>
            <a:r>
              <a:rPr lang="en-US" sz="2600" dirty="0">
                <a:solidFill>
                  <a:schemeClr val="accent2"/>
                </a:solidFill>
                <a:latin typeface="Josefin Sans Bold"/>
              </a:rPr>
              <a:t> </a:t>
            </a:r>
            <a:r>
              <a:rPr lang="en-US" sz="2600" dirty="0" err="1">
                <a:solidFill>
                  <a:schemeClr val="accent2"/>
                </a:solidFill>
                <a:latin typeface="Josefin Sans Bold"/>
              </a:rPr>
              <a:t>thiết</a:t>
            </a:r>
            <a:r>
              <a:rPr lang="en-US" sz="2600" dirty="0">
                <a:solidFill>
                  <a:schemeClr val="accent2"/>
                </a:solidFill>
                <a:latin typeface="Josefin Sans Bold"/>
              </a:rPr>
              <a:t> </a:t>
            </a:r>
            <a:r>
              <a:rPr lang="en-US" sz="2600" dirty="0" err="1">
                <a:solidFill>
                  <a:schemeClr val="accent2"/>
                </a:solidFill>
                <a:latin typeface="Josefin Sans Bold"/>
              </a:rPr>
              <a:t>kế</a:t>
            </a:r>
            <a:r>
              <a:rPr lang="en-US" sz="2600" dirty="0">
                <a:solidFill>
                  <a:schemeClr val="accent2"/>
                </a:solidFill>
                <a:latin typeface="Josefin Sans Bold"/>
              </a:rPr>
              <a:t> </a:t>
            </a:r>
            <a:r>
              <a:rPr lang="en-US" sz="2600" dirty="0" err="1">
                <a:solidFill>
                  <a:schemeClr val="accent2"/>
                </a:solidFill>
                <a:latin typeface="Josefin Sans Bold"/>
              </a:rPr>
              <a:t>hệ</a:t>
            </a:r>
            <a:r>
              <a:rPr lang="en-US" sz="2600" dirty="0">
                <a:solidFill>
                  <a:schemeClr val="accent2"/>
                </a:solidFill>
                <a:latin typeface="Josefin Sans Bold"/>
              </a:rPr>
              <a:t> </a:t>
            </a:r>
            <a:r>
              <a:rPr lang="en-US" sz="2600" dirty="0" err="1">
                <a:solidFill>
                  <a:schemeClr val="accent2"/>
                </a:solidFill>
                <a:latin typeface="Josefin Sans Bold"/>
              </a:rPr>
              <a:t>thống</a:t>
            </a:r>
            <a:endParaRPr lang="en-US" sz="2600" dirty="0">
              <a:solidFill>
                <a:schemeClr val="accent2"/>
              </a:solidFill>
              <a:latin typeface="Josefin Sans Bold"/>
            </a:endParaRPr>
          </a:p>
          <a:p>
            <a:pPr>
              <a:lnSpc>
                <a:spcPts val="3640"/>
              </a:lnSpc>
            </a:pPr>
            <a:r>
              <a:rPr lang="en-US" sz="2600" dirty="0">
                <a:solidFill>
                  <a:schemeClr val="accent2"/>
                </a:solidFill>
                <a:latin typeface="Josefin Sans Bold"/>
              </a:rPr>
              <a:t>4. </a:t>
            </a:r>
            <a:r>
              <a:rPr lang="en-US" sz="2600" dirty="0" err="1">
                <a:solidFill>
                  <a:schemeClr val="accent2"/>
                </a:solidFill>
                <a:latin typeface="Josefin Sans Bold"/>
              </a:rPr>
              <a:t>Hiện</a:t>
            </a:r>
            <a:r>
              <a:rPr lang="en-US" sz="2600" dirty="0">
                <a:solidFill>
                  <a:schemeClr val="accent2"/>
                </a:solidFill>
                <a:latin typeface="Josefin Sans Bold"/>
              </a:rPr>
              <a:t> </a:t>
            </a:r>
            <a:r>
              <a:rPr lang="en-US" sz="2600" dirty="0" err="1">
                <a:solidFill>
                  <a:schemeClr val="accent2"/>
                </a:solidFill>
                <a:latin typeface="Josefin Sans Bold"/>
              </a:rPr>
              <a:t>thực</a:t>
            </a:r>
            <a:r>
              <a:rPr lang="en-US" sz="2600" dirty="0">
                <a:solidFill>
                  <a:schemeClr val="accent2"/>
                </a:solidFill>
                <a:latin typeface="Josefin Sans Bold"/>
              </a:rPr>
              <a:t> </a:t>
            </a:r>
            <a:r>
              <a:rPr lang="en-US" sz="2600" dirty="0" err="1">
                <a:solidFill>
                  <a:schemeClr val="accent2"/>
                </a:solidFill>
                <a:latin typeface="Josefin Sans Bold"/>
              </a:rPr>
              <a:t>chương</a:t>
            </a:r>
            <a:r>
              <a:rPr lang="en-US" sz="2600" dirty="0">
                <a:solidFill>
                  <a:schemeClr val="accent2"/>
                </a:solidFill>
                <a:latin typeface="Josefin Sans Bold"/>
              </a:rPr>
              <a:t> </a:t>
            </a:r>
            <a:r>
              <a:rPr lang="en-US" sz="2600" dirty="0" err="1">
                <a:solidFill>
                  <a:schemeClr val="accent2"/>
                </a:solidFill>
                <a:latin typeface="Josefin Sans Bold"/>
              </a:rPr>
              <a:t>trình</a:t>
            </a:r>
            <a:endParaRPr lang="en-US" sz="2600" dirty="0">
              <a:solidFill>
                <a:schemeClr val="accent2"/>
              </a:solidFill>
              <a:latin typeface="Josefin Sans Bold"/>
            </a:endParaRPr>
          </a:p>
          <a:p>
            <a:pPr>
              <a:lnSpc>
                <a:spcPts val="3640"/>
              </a:lnSpc>
            </a:pPr>
            <a:r>
              <a:rPr lang="en-US" sz="2600" dirty="0">
                <a:solidFill>
                  <a:schemeClr val="accent2"/>
                </a:solidFill>
                <a:latin typeface="Josefin Sans Bold"/>
              </a:rPr>
              <a:t>5. </a:t>
            </a:r>
            <a:r>
              <a:rPr lang="en-US" sz="2600" dirty="0" err="1">
                <a:solidFill>
                  <a:schemeClr val="accent2"/>
                </a:solidFill>
                <a:latin typeface="Josefin Sans Bold"/>
              </a:rPr>
              <a:t>Tổng</a:t>
            </a:r>
            <a:r>
              <a:rPr lang="en-US" sz="2600" dirty="0">
                <a:solidFill>
                  <a:schemeClr val="accent2"/>
                </a:solidFill>
                <a:latin typeface="Josefin Sans Bold"/>
              </a:rPr>
              <a:t> </a:t>
            </a:r>
            <a:r>
              <a:rPr lang="en-US" sz="2600" dirty="0" err="1">
                <a:solidFill>
                  <a:schemeClr val="accent2"/>
                </a:solidFill>
                <a:latin typeface="Josefin Sans Bold"/>
              </a:rPr>
              <a:t>kết</a:t>
            </a:r>
            <a:endParaRPr lang="en-US" sz="2600" dirty="0">
              <a:solidFill>
                <a:schemeClr val="accent2"/>
              </a:solidFill>
              <a:latin typeface="Josefin Sans Bold"/>
            </a:endParaRPr>
          </a:p>
          <a:p>
            <a:pPr>
              <a:lnSpc>
                <a:spcPts val="3640"/>
              </a:lnSpc>
            </a:pPr>
            <a:r>
              <a:rPr lang="en-US" sz="2600" dirty="0">
                <a:solidFill>
                  <a:schemeClr val="accent2"/>
                </a:solidFill>
                <a:latin typeface="Josefin Sans Bold"/>
              </a:rPr>
              <a:t>6. Demo </a:t>
            </a:r>
            <a:r>
              <a:rPr lang="en-US" sz="2600" dirty="0" err="1">
                <a:solidFill>
                  <a:schemeClr val="accent2"/>
                </a:solidFill>
                <a:latin typeface="Josefin Sans Bold"/>
              </a:rPr>
              <a:t>và</a:t>
            </a:r>
            <a:r>
              <a:rPr lang="en-US" sz="2600" dirty="0">
                <a:solidFill>
                  <a:schemeClr val="accent2"/>
                </a:solidFill>
                <a:latin typeface="Josefin Sans Bold"/>
              </a:rPr>
              <a:t> </a:t>
            </a:r>
            <a:r>
              <a:rPr lang="en-US" sz="2600" dirty="0" err="1">
                <a:solidFill>
                  <a:schemeClr val="accent2"/>
                </a:solidFill>
                <a:latin typeface="Josefin Sans Bold"/>
              </a:rPr>
              <a:t>kiểm</a:t>
            </a:r>
            <a:r>
              <a:rPr lang="en-US" sz="2600" dirty="0">
                <a:solidFill>
                  <a:schemeClr val="accent2"/>
                </a:solidFill>
                <a:latin typeface="Josefin Sans Bold"/>
              </a:rPr>
              <a:t> </a:t>
            </a:r>
            <a:r>
              <a:rPr lang="en-US" sz="2600" dirty="0" err="1">
                <a:solidFill>
                  <a:schemeClr val="accent2"/>
                </a:solidFill>
                <a:latin typeface="Josefin Sans Bold"/>
              </a:rPr>
              <a:t>thử</a:t>
            </a:r>
            <a:endParaRPr lang="en-US" sz="2600" dirty="0">
              <a:solidFill>
                <a:schemeClr val="accent2"/>
              </a:solidFill>
              <a:latin typeface="Josefin Sans Bold"/>
            </a:endParaRPr>
          </a:p>
          <a:p>
            <a:pPr algn="ctr">
              <a:lnSpc>
                <a:spcPts val="3640"/>
              </a:lnSpc>
            </a:pPr>
            <a:r>
              <a:rPr lang="en-US" sz="2600" dirty="0">
                <a:solidFill>
                  <a:srgbClr val="94DDDE"/>
                </a:solidFill>
                <a:latin typeface="Josefin Sans Bold"/>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 name="Google Shape;75;p13">
            <a:extLst>
              <a:ext uri="{FF2B5EF4-FFF2-40B4-BE49-F238E27FC236}">
                <a16:creationId xmlns:a16="http://schemas.microsoft.com/office/drawing/2014/main" id="{D425814B-DE5E-1B11-CD7E-9F0D98CC07DF}"/>
              </a:ext>
            </a:extLst>
          </p:cNvPr>
          <p:cNvSpPr txBox="1">
            <a:spLocks/>
          </p:cNvSpPr>
          <p:nvPr/>
        </p:nvSpPr>
        <p:spPr>
          <a:xfrm>
            <a:off x="291895" y="1039798"/>
            <a:ext cx="3637167"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latin typeface="+mj-lt"/>
              </a:rPr>
              <a:t>I. Đặt vấn đề</a:t>
            </a:r>
          </a:p>
        </p:txBody>
      </p:sp>
      <p:sp>
        <p:nvSpPr>
          <p:cNvPr id="7" name="TextBox 6">
            <a:extLst>
              <a:ext uri="{FF2B5EF4-FFF2-40B4-BE49-F238E27FC236}">
                <a16:creationId xmlns:a16="http://schemas.microsoft.com/office/drawing/2014/main" id="{E5056CA3-82A3-97E6-4683-2A35FAD2AF1B}"/>
              </a:ext>
            </a:extLst>
          </p:cNvPr>
          <p:cNvSpPr txBox="1"/>
          <p:nvPr/>
        </p:nvSpPr>
        <p:spPr>
          <a:xfrm>
            <a:off x="183338" y="1632082"/>
            <a:ext cx="4470019" cy="615553"/>
          </a:xfrm>
          <a:prstGeom prst="rect">
            <a:avLst/>
          </a:prstGeom>
          <a:noFill/>
        </p:spPr>
        <p:txBody>
          <a:bodyPr wrap="square">
            <a:spAutoFit/>
          </a:bodyPr>
          <a:lstStyle/>
          <a:p>
            <a:r>
              <a:rPr lang="vi-VN" sz="1700" dirty="0">
                <a:latin typeface="+mj-lt"/>
              </a:rPr>
              <a:t>Một số thách thức và vấn đề thường gặp mà ứng dụng quản lý kho nhà máy giúp giải quyết:</a:t>
            </a:r>
          </a:p>
        </p:txBody>
      </p:sp>
      <p:sp>
        <p:nvSpPr>
          <p:cNvPr id="8" name="TextBox 7">
            <a:extLst>
              <a:ext uri="{FF2B5EF4-FFF2-40B4-BE49-F238E27FC236}">
                <a16:creationId xmlns:a16="http://schemas.microsoft.com/office/drawing/2014/main" id="{6516212A-F7A4-E43B-0F2A-44CD5258055B}"/>
              </a:ext>
            </a:extLst>
          </p:cNvPr>
          <p:cNvSpPr txBox="1"/>
          <p:nvPr/>
        </p:nvSpPr>
        <p:spPr>
          <a:xfrm>
            <a:off x="183338" y="2365880"/>
            <a:ext cx="5503139" cy="877163"/>
          </a:xfrm>
          <a:prstGeom prst="rect">
            <a:avLst/>
          </a:prstGeom>
          <a:noFill/>
        </p:spPr>
        <p:txBody>
          <a:bodyPr wrap="square">
            <a:spAutoFit/>
          </a:bodyPr>
          <a:lstStyle/>
          <a:p>
            <a:pPr marR="0" algn="l" rtl="0">
              <a:spcBef>
                <a:spcPts val="0"/>
              </a:spcBef>
              <a:spcAft>
                <a:spcPts val="0"/>
              </a:spcAft>
            </a:pPr>
            <a:r>
              <a:rPr lang="vi-VN" sz="1700" b="1" i="0" dirty="0">
                <a:solidFill>
                  <a:schemeClr val="tx1"/>
                </a:solidFill>
                <a:effectLst/>
                <a:latin typeface="+mj-lt"/>
              </a:rPr>
              <a:t>Tối ưu hóa tồn kho:</a:t>
            </a:r>
            <a:r>
              <a:rPr lang="vi-VN" sz="1700" b="0" i="0" dirty="0">
                <a:solidFill>
                  <a:schemeClr val="tx1"/>
                </a:solidFill>
                <a:effectLst/>
                <a:latin typeface="+mj-lt"/>
              </a:rPr>
              <a:t> Phải duy trì mức tồn kho lý tưởng, không quá thấp để tránh gián đoạn sản xuất, và không quá cao để giảm thiểu chi phí lưu trữ.</a:t>
            </a:r>
            <a:endParaRPr lang="en-US" sz="1700" dirty="0">
              <a:solidFill>
                <a:schemeClr val="tx1"/>
              </a:solidFill>
              <a:effectLst/>
              <a:latin typeface="+mj-lt"/>
            </a:endParaRPr>
          </a:p>
        </p:txBody>
      </p:sp>
      <p:sp>
        <p:nvSpPr>
          <p:cNvPr id="9" name="TextBox 8">
            <a:extLst>
              <a:ext uri="{FF2B5EF4-FFF2-40B4-BE49-F238E27FC236}">
                <a16:creationId xmlns:a16="http://schemas.microsoft.com/office/drawing/2014/main" id="{D9AAFC8F-436B-29AB-D652-F41D8E7D2D98}"/>
              </a:ext>
            </a:extLst>
          </p:cNvPr>
          <p:cNvSpPr txBox="1"/>
          <p:nvPr/>
        </p:nvSpPr>
        <p:spPr>
          <a:xfrm>
            <a:off x="228590" y="3243043"/>
            <a:ext cx="5079393" cy="877163"/>
          </a:xfrm>
          <a:prstGeom prst="rect">
            <a:avLst/>
          </a:prstGeom>
          <a:noFill/>
        </p:spPr>
        <p:txBody>
          <a:bodyPr wrap="square">
            <a:spAutoFit/>
          </a:bodyPr>
          <a:lstStyle/>
          <a:p>
            <a:pPr marR="0" algn="l" rtl="0">
              <a:spcBef>
                <a:spcPts val="0"/>
              </a:spcBef>
              <a:spcAft>
                <a:spcPts val="0"/>
              </a:spcAft>
            </a:pPr>
            <a:r>
              <a:rPr lang="vi-VN" sz="1700" b="1" i="0" dirty="0">
                <a:solidFill>
                  <a:schemeClr val="tx1"/>
                </a:solidFill>
                <a:effectLst/>
                <a:latin typeface="+mj-lt"/>
              </a:rPr>
              <a:t>Quản lý nguồn lực: </a:t>
            </a:r>
            <a:r>
              <a:rPr lang="vi-VN" sz="1700" i="0" dirty="0">
                <a:solidFill>
                  <a:schemeClr val="tx1"/>
                </a:solidFill>
                <a:effectLst/>
                <a:latin typeface="+mj-lt"/>
              </a:rPr>
              <a:t>Nhà máy cần hiệu quả quản lý nguồn lực, bao gồm cả vật liệu, thành phẩm, và nguồn nhân lực, để tối ưu hóa hiệu suất sản xuất.</a:t>
            </a:r>
            <a:endParaRPr lang="en-US" sz="1700" dirty="0">
              <a:solidFill>
                <a:schemeClr val="tx1"/>
              </a:solidFill>
              <a:effectLst/>
              <a:latin typeface="+mj-lt"/>
            </a:endParaRPr>
          </a:p>
        </p:txBody>
      </p:sp>
      <p:sp>
        <p:nvSpPr>
          <p:cNvPr id="11" name="TextBox 10">
            <a:extLst>
              <a:ext uri="{FF2B5EF4-FFF2-40B4-BE49-F238E27FC236}">
                <a16:creationId xmlns:a16="http://schemas.microsoft.com/office/drawing/2014/main" id="{0F5D79A0-E13F-9186-BC3E-C849FCDE7E87}"/>
              </a:ext>
            </a:extLst>
          </p:cNvPr>
          <p:cNvSpPr txBox="1"/>
          <p:nvPr/>
        </p:nvSpPr>
        <p:spPr>
          <a:xfrm>
            <a:off x="234641" y="4120206"/>
            <a:ext cx="4793080" cy="877163"/>
          </a:xfrm>
          <a:prstGeom prst="rect">
            <a:avLst/>
          </a:prstGeom>
          <a:noFill/>
        </p:spPr>
        <p:txBody>
          <a:bodyPr wrap="square">
            <a:spAutoFit/>
          </a:bodyPr>
          <a:lstStyle/>
          <a:p>
            <a:r>
              <a:rPr lang="vi-VN" sz="1700" b="1" i="0" dirty="0">
                <a:solidFill>
                  <a:schemeClr val="tx1"/>
                </a:solidFill>
                <a:effectLst/>
                <a:latin typeface="+mj-lt"/>
              </a:rPr>
              <a:t>Tuân thủ và an toàn:</a:t>
            </a:r>
            <a:r>
              <a:rPr lang="vi-VN" sz="1700" b="0" i="0" dirty="0">
                <a:solidFill>
                  <a:schemeClr val="tx1"/>
                </a:solidFill>
                <a:effectLst/>
                <a:latin typeface="+mj-lt"/>
              </a:rPr>
              <a:t> Cần tuân thủ các quy tắc và tiêu chuẩn an toàn trong quá trình quản lý kho, đặc biệt là trong môi trường làm việc nguy hiểm</a:t>
            </a:r>
            <a:endParaRPr lang="en-US" sz="1700" dirty="0">
              <a:solidFill>
                <a:schemeClr val="tx1"/>
              </a:solidFill>
              <a:latin typeface="+mj-lt"/>
            </a:endParaRPr>
          </a:p>
        </p:txBody>
      </p:sp>
      <p:pic>
        <p:nvPicPr>
          <p:cNvPr id="13" name="Picture 12" descr="A warehouse with many shelves&#10;&#10;Description automatically generated with medium confidence">
            <a:extLst>
              <a:ext uri="{FF2B5EF4-FFF2-40B4-BE49-F238E27FC236}">
                <a16:creationId xmlns:a16="http://schemas.microsoft.com/office/drawing/2014/main" id="{B00AF6D9-CFBD-B086-7CC0-BFFC9C239B53}"/>
              </a:ext>
            </a:extLst>
          </p:cNvPr>
          <p:cNvPicPr>
            <a:picLocks noChangeAspect="1"/>
          </p:cNvPicPr>
          <p:nvPr/>
        </p:nvPicPr>
        <p:blipFill>
          <a:blip r:embed="rId4"/>
          <a:stretch>
            <a:fillRect/>
          </a:stretch>
        </p:blipFill>
        <p:spPr>
          <a:xfrm>
            <a:off x="5441795" y="1457093"/>
            <a:ext cx="3702205" cy="3756439"/>
          </a:xfrm>
          <a:prstGeom prst="rect">
            <a:avLst/>
          </a:prstGeom>
        </p:spPr>
      </p:pic>
      <p:sp>
        <p:nvSpPr>
          <p:cNvPr id="2" name="Google Shape;75;p13">
            <a:extLst>
              <a:ext uri="{FF2B5EF4-FFF2-40B4-BE49-F238E27FC236}">
                <a16:creationId xmlns:a16="http://schemas.microsoft.com/office/drawing/2014/main" id="{095FBCCE-0EC2-175B-76F3-9B9E8AB15DF5}"/>
              </a:ext>
            </a:extLst>
          </p:cNvPr>
          <p:cNvSpPr txBox="1">
            <a:spLocks/>
          </p:cNvSpPr>
          <p:nvPr/>
        </p:nvSpPr>
        <p:spPr>
          <a:xfrm>
            <a:off x="644484" y="501089"/>
            <a:ext cx="6949440"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err="1">
                <a:latin typeface="Josefin Sans" pitchFamily="2" charset="0"/>
              </a:rPr>
              <a:t>Phần</a:t>
            </a:r>
            <a:r>
              <a:rPr lang="en-US" sz="3600" b="1" dirty="0">
                <a:latin typeface="Josefin Sans" pitchFamily="2" charset="0"/>
              </a:rPr>
              <a:t> 1</a:t>
            </a:r>
            <a:r>
              <a:rPr lang="vi-VN" sz="3600" b="1" dirty="0">
                <a:latin typeface="Josefin Sans" pitchFamily="2" charset="0"/>
              </a:rPr>
              <a:t>. </a:t>
            </a:r>
            <a:r>
              <a:rPr lang="en-US" sz="3600" b="1" dirty="0" err="1">
                <a:latin typeface="Josefin Sans" pitchFamily="2" charset="0"/>
              </a:rPr>
              <a:t>Tổng</a:t>
            </a:r>
            <a:r>
              <a:rPr lang="en-US" sz="3600" b="1" dirty="0">
                <a:latin typeface="Josefin Sans" pitchFamily="2" charset="0"/>
              </a:rPr>
              <a:t> </a:t>
            </a:r>
            <a:r>
              <a:rPr lang="en-US" sz="3600" b="1" dirty="0" err="1">
                <a:latin typeface="Josefin Sans" pitchFamily="2" charset="0"/>
              </a:rPr>
              <a:t>quan</a:t>
            </a:r>
            <a:r>
              <a:rPr lang="en-US" sz="3600" b="1" dirty="0">
                <a:latin typeface="Josefin Sans" pitchFamily="2" charset="0"/>
              </a:rPr>
              <a:t> </a:t>
            </a:r>
            <a:r>
              <a:rPr lang="en-US" sz="3600" b="1" dirty="0" err="1">
                <a:latin typeface="Josefin Sans" pitchFamily="2" charset="0"/>
              </a:rPr>
              <a:t>đề</a:t>
            </a:r>
            <a:r>
              <a:rPr lang="en-US" sz="3600" b="1" dirty="0">
                <a:latin typeface="Josefin Sans" pitchFamily="2" charset="0"/>
              </a:rPr>
              <a:t> </a:t>
            </a:r>
            <a:r>
              <a:rPr lang="en-US" sz="3600" b="1" dirty="0" err="1">
                <a:latin typeface="Josefin Sans" pitchFamily="2" charset="0"/>
              </a:rPr>
              <a:t>tài</a:t>
            </a:r>
            <a:endParaRPr lang="vi-VN" sz="3600" b="1" dirty="0">
              <a:latin typeface="Josefin Sans"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Google Shape;75;p13">
            <a:extLst>
              <a:ext uri="{FF2B5EF4-FFF2-40B4-BE49-F238E27FC236}">
                <a16:creationId xmlns:a16="http://schemas.microsoft.com/office/drawing/2014/main" id="{D425814B-DE5E-1B11-CD7E-9F0D98CC07DF}"/>
              </a:ext>
            </a:extLst>
          </p:cNvPr>
          <p:cNvSpPr txBox="1">
            <a:spLocks/>
          </p:cNvSpPr>
          <p:nvPr/>
        </p:nvSpPr>
        <p:spPr>
          <a:xfrm>
            <a:off x="250892" y="290297"/>
            <a:ext cx="7521508"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latin typeface="+mj-lt"/>
              </a:rPr>
              <a:t>II. Giới thiệu ứng dụng</a:t>
            </a:r>
            <a:r>
              <a:rPr lang="vi-VN" sz="2400" dirty="0">
                <a:latin typeface="+mj-lt"/>
              </a:rPr>
              <a:t>: </a:t>
            </a:r>
            <a:r>
              <a:rPr lang="vi-VN" sz="2400" b="1" dirty="0">
                <a:solidFill>
                  <a:schemeClr val="tx1"/>
                </a:solidFill>
                <a:latin typeface="+mj-lt"/>
              </a:rPr>
              <a:t>Hệ thống quản lý kho nhà máy</a:t>
            </a:r>
          </a:p>
        </p:txBody>
      </p:sp>
      <p:sp>
        <p:nvSpPr>
          <p:cNvPr id="8" name="TextBox 7">
            <a:extLst>
              <a:ext uri="{FF2B5EF4-FFF2-40B4-BE49-F238E27FC236}">
                <a16:creationId xmlns:a16="http://schemas.microsoft.com/office/drawing/2014/main" id="{6516212A-F7A4-E43B-0F2A-44CD5258055B}"/>
              </a:ext>
            </a:extLst>
          </p:cNvPr>
          <p:cNvSpPr txBox="1"/>
          <p:nvPr/>
        </p:nvSpPr>
        <p:spPr>
          <a:xfrm>
            <a:off x="250892" y="944442"/>
            <a:ext cx="8464300" cy="1015663"/>
          </a:xfrm>
          <a:prstGeom prst="rect">
            <a:avLst/>
          </a:prstGeom>
          <a:noFill/>
        </p:spPr>
        <p:txBody>
          <a:bodyPr wrap="square">
            <a:spAutoFit/>
          </a:bodyPr>
          <a:lstStyle/>
          <a:p>
            <a:pPr marR="0" algn="l" rtl="0">
              <a:spcBef>
                <a:spcPts val="0"/>
              </a:spcBef>
              <a:spcAft>
                <a:spcPts val="0"/>
              </a:spcAft>
            </a:pPr>
            <a:r>
              <a:rPr lang="vi-VN" sz="2000" dirty="0">
                <a:solidFill>
                  <a:schemeClr val="tx1"/>
                </a:solidFill>
                <a:latin typeface="+mj-lt"/>
              </a:rPr>
              <a:t>L</a:t>
            </a:r>
            <a:r>
              <a:rPr lang="vi-VN" sz="2000" i="0" dirty="0">
                <a:solidFill>
                  <a:schemeClr val="tx1"/>
                </a:solidFill>
                <a:effectLst/>
                <a:latin typeface="+mj-lt"/>
              </a:rPr>
              <a:t>à một phần quan trọng của hệ thống thông tin của doanh nghiệp sản xuất. Được thiết kế để tối ưu hóa quá trình quản lý và theo dõi hàng tồn kho, cung cấp giải pháp hiệu quả cho việc duy trì nguồn lực và vật liệu sản xuất.</a:t>
            </a:r>
            <a:endParaRPr lang="en-US" sz="2000" dirty="0">
              <a:solidFill>
                <a:schemeClr val="tx1"/>
              </a:solidFill>
              <a:effectLst/>
              <a:latin typeface="+mj-lt"/>
            </a:endParaRPr>
          </a:p>
        </p:txBody>
      </p:sp>
      <p:sp>
        <p:nvSpPr>
          <p:cNvPr id="9" name="TextBox 8">
            <a:extLst>
              <a:ext uri="{FF2B5EF4-FFF2-40B4-BE49-F238E27FC236}">
                <a16:creationId xmlns:a16="http://schemas.microsoft.com/office/drawing/2014/main" id="{D9AAFC8F-436B-29AB-D652-F41D8E7D2D98}"/>
              </a:ext>
            </a:extLst>
          </p:cNvPr>
          <p:cNvSpPr txBox="1"/>
          <p:nvPr/>
        </p:nvSpPr>
        <p:spPr>
          <a:xfrm>
            <a:off x="250892" y="2242186"/>
            <a:ext cx="8464300" cy="1015663"/>
          </a:xfrm>
          <a:prstGeom prst="rect">
            <a:avLst/>
          </a:prstGeom>
          <a:noFill/>
        </p:spPr>
        <p:txBody>
          <a:bodyPr wrap="square">
            <a:spAutoFit/>
          </a:bodyPr>
          <a:lstStyle/>
          <a:p>
            <a:r>
              <a:rPr lang="vi-VN" sz="2000" b="0" i="0" dirty="0">
                <a:solidFill>
                  <a:srgbClr val="000000"/>
                </a:solidFill>
                <a:effectLst/>
                <a:latin typeface="+mj-lt"/>
                <a:ea typeface="Arial" panose="020B0604020202020204" pitchFamily="34" charset="0"/>
                <a:cs typeface="Arial" panose="020B0604020202020204" pitchFamily="34" charset="0"/>
              </a:rPr>
              <a:t>Đòi hỏi sự chính xác, hiệu quả và tính linh hoạt để đảm bảo nguồn lực được sử dụng một cách hiệu quả nhất, giảm thất thoát và tăng cường hiệu suất kho nhà máy.</a:t>
            </a:r>
            <a:endParaRPr lang="en-US" sz="2000" dirty="0">
              <a:effectLst/>
              <a:latin typeface="+mj-lt"/>
            </a:endParaRPr>
          </a:p>
        </p:txBody>
      </p:sp>
      <p:sp>
        <p:nvSpPr>
          <p:cNvPr id="6" name="TextBox 5">
            <a:extLst>
              <a:ext uri="{FF2B5EF4-FFF2-40B4-BE49-F238E27FC236}">
                <a16:creationId xmlns:a16="http://schemas.microsoft.com/office/drawing/2014/main" id="{AF198EB1-A69E-A0CE-5CE6-DD68107F078D}"/>
              </a:ext>
            </a:extLst>
          </p:cNvPr>
          <p:cNvSpPr txBox="1"/>
          <p:nvPr/>
        </p:nvSpPr>
        <p:spPr>
          <a:xfrm>
            <a:off x="250892" y="3512835"/>
            <a:ext cx="8350415" cy="1015663"/>
          </a:xfrm>
          <a:prstGeom prst="rect">
            <a:avLst/>
          </a:prstGeom>
          <a:noFill/>
        </p:spPr>
        <p:txBody>
          <a:bodyPr wrap="square">
            <a:spAutoFit/>
          </a:bodyPr>
          <a:lstStyle/>
          <a:p>
            <a:r>
              <a:rPr lang="vi-VN" sz="2000" dirty="0">
                <a:latin typeface="+mj-lt"/>
              </a:rPr>
              <a:t>WMS giải quyết những thách thức được đề cập bằng cách cung cấp các tính năng như quản lý vị trí lưu trữ kho, theo dõi tồn kho theo thời gian thực, và tối ưu hóa việc xử lý quá trình nhập xuất kho thông qua các phiếu được lập.</a:t>
            </a:r>
            <a:endParaRPr lang="en-US" sz="2000" dirty="0">
              <a:latin typeface="+mj-lt"/>
            </a:endParaRPr>
          </a:p>
        </p:txBody>
      </p:sp>
    </p:spTree>
    <p:extLst>
      <p:ext uri="{BB962C8B-B14F-4D97-AF65-F5344CB8AC3E}">
        <p14:creationId xmlns:p14="http://schemas.microsoft.com/office/powerpoint/2010/main" val="286200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Google Shape;75;p13">
            <a:extLst>
              <a:ext uri="{FF2B5EF4-FFF2-40B4-BE49-F238E27FC236}">
                <a16:creationId xmlns:a16="http://schemas.microsoft.com/office/drawing/2014/main" id="{D425814B-DE5E-1B11-CD7E-9F0D98CC07DF}"/>
              </a:ext>
            </a:extLst>
          </p:cNvPr>
          <p:cNvSpPr txBox="1">
            <a:spLocks/>
          </p:cNvSpPr>
          <p:nvPr/>
        </p:nvSpPr>
        <p:spPr>
          <a:xfrm>
            <a:off x="250892" y="290297"/>
            <a:ext cx="7521508"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latin typeface="Times New Roman" panose="02020603050405020304" pitchFamily="18" charset="0"/>
                <a:cs typeface="Times New Roman" panose="02020603050405020304" pitchFamily="18" charset="0"/>
              </a:rPr>
              <a:t>II</a:t>
            </a:r>
            <a:r>
              <a:rPr lang="en-US" sz="2400" b="1" dirty="0">
                <a:latin typeface="Times New Roman" panose="02020603050405020304" pitchFamily="18" charset="0"/>
                <a:cs typeface="Times New Roman" panose="02020603050405020304" pitchFamily="18" charset="0"/>
              </a:rPr>
              <a:t>I</a:t>
            </a:r>
            <a:r>
              <a:rPr lang="vi-VN" sz="2400" b="1"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Yêu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cầu</a:t>
            </a:r>
            <a:r>
              <a:rPr lang="en-US" sz="2400" b="1" dirty="0">
                <a:latin typeface="Times New Roman" panose="02020603050405020304" pitchFamily="18" charset="0"/>
                <a:cs typeface="Times New Roman" panose="02020603050405020304" pitchFamily="18" charset="0"/>
              </a:rPr>
              <a:t> phi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endParaRPr lang="vi-VN" sz="2400" b="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516212A-F7A4-E43B-0F2A-44CD5258055B}"/>
              </a:ext>
            </a:extLst>
          </p:cNvPr>
          <p:cNvSpPr txBox="1"/>
          <p:nvPr/>
        </p:nvSpPr>
        <p:spPr>
          <a:xfrm>
            <a:off x="-59916" y="530442"/>
            <a:ext cx="9013000" cy="4197559"/>
          </a:xfrm>
          <a:prstGeom prst="rect">
            <a:avLst/>
          </a:prstGeom>
          <a:noFill/>
        </p:spPr>
        <p:txBody>
          <a:bodyPr wrap="square">
            <a:spAutoFit/>
          </a:bodyPr>
          <a:lstStyle/>
          <a:p>
            <a:pPr marL="457200" marR="0" algn="just">
              <a:lnSpc>
                <a:spcPct val="150000"/>
              </a:lnSpc>
              <a:spcBef>
                <a:spcPts val="0"/>
              </a:spcBef>
              <a:spcAft>
                <a:spcPts val="0"/>
              </a:spcAft>
            </a:pP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Hệ</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thống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có</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khả</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năng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xử</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lý</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nhiều</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người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dùng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và</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nhiều</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giao</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dịch</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cùng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một</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lúc</a:t>
            </a:r>
            <a:r>
              <a:rPr lang="en-US" sz="1800" kern="1400" dirty="0">
                <a:solidFill>
                  <a:srgbClr val="000000"/>
                </a:solidFill>
                <a:effectLst/>
                <a:latin typeface="Times New Roman" panose="02020603050405020304" pitchFamily="18" charset="0"/>
                <a:ea typeface="Times New Roman" panose="02020603050405020304" pitchFamily="18" charset="0"/>
              </a:rPr>
              <a:t>.</a:t>
            </a:r>
            <a:endParaRPr lang="en-GB" sz="1800" kern="1400" dirty="0">
              <a:effectLst/>
              <a:latin typeface="Times New Roman" panose="02020603050405020304" pitchFamily="18" charset="0"/>
              <a:ea typeface="Times New Roman" panose="02020603050405020304" pitchFamily="18" charset="0"/>
            </a:endParaRPr>
          </a:p>
          <a:p>
            <a:pPr marL="457200" marR="0" algn="just">
              <a:lnSpc>
                <a:spcPct val="150000"/>
              </a:lnSpc>
              <a:spcBef>
                <a:spcPts val="0"/>
              </a:spcBef>
              <a:spcAft>
                <a:spcPts val="0"/>
              </a:spcAft>
            </a:pP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Yêu</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cầu</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hệ</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thống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phải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có</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thời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gian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đáp</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ứng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nhanh</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chóng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đặc</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biệt</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trong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việc</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xử</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lý</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đơn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hàng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và</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ghi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lại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thông</a:t>
            </a:r>
            <a:r>
              <a:rPr lang="en-US" sz="1800" kern="1400" dirty="0">
                <a:solidFill>
                  <a:srgbClr val="000000"/>
                </a:solidFill>
                <a:effectLst/>
                <a:latin typeface="Times New Roman" panose="02020603050405020304" pitchFamily="18" charset="0"/>
                <a:ea typeface="Times New Roman" panose="02020603050405020304" pitchFamily="18" charset="0"/>
              </a:rPr>
              <a:t> tin </a:t>
            </a:r>
            <a:r>
              <a:rPr lang="en-US" sz="1800" kern="1400" dirty="0" err="1">
                <a:solidFill>
                  <a:srgbClr val="000000"/>
                </a:solidFill>
                <a:effectLst/>
                <a:latin typeface="Times New Roman" panose="02020603050405020304" pitchFamily="18" charset="0"/>
                <a:ea typeface="Times New Roman" panose="02020603050405020304" pitchFamily="18" charset="0"/>
              </a:rPr>
              <a:t>xuất</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nhập</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kho</a:t>
            </a:r>
            <a:r>
              <a:rPr lang="en-US" sz="1800" kern="1400" dirty="0">
                <a:solidFill>
                  <a:srgbClr val="000000"/>
                </a:solidFill>
                <a:effectLst/>
                <a:latin typeface="Times New Roman" panose="02020603050405020304" pitchFamily="18" charset="0"/>
                <a:ea typeface="Times New Roman" panose="02020603050405020304" pitchFamily="18" charset="0"/>
              </a:rPr>
              <a:t>.</a:t>
            </a:r>
            <a:endParaRPr lang="en-GB" sz="1800" kern="1400" dirty="0">
              <a:effectLst/>
              <a:latin typeface="Times New Roman" panose="02020603050405020304" pitchFamily="18" charset="0"/>
              <a:ea typeface="Times New Roman" panose="02020603050405020304" pitchFamily="18" charset="0"/>
            </a:endParaRPr>
          </a:p>
          <a:p>
            <a:pPr marL="457200" marR="0" algn="just">
              <a:lnSpc>
                <a:spcPct val="150000"/>
              </a:lnSpc>
              <a:spcBef>
                <a:spcPts val="0"/>
              </a:spcBef>
              <a:spcAft>
                <a:spcPts val="0"/>
              </a:spcAft>
            </a:pPr>
            <a:r>
              <a:rPr lang="en-US" sz="1800" kern="1400" dirty="0">
                <a:solidFill>
                  <a:srgbClr val="000000"/>
                </a:solidFill>
                <a:effectLst/>
                <a:latin typeface="Times New Roman" panose="02020603050405020304" pitchFamily="18" charset="0"/>
                <a:ea typeface="Times New Roman" panose="02020603050405020304" pitchFamily="18" charset="0"/>
              </a:rPr>
              <a:t>+ Giao </a:t>
            </a:r>
            <a:r>
              <a:rPr lang="en-US" sz="1800" kern="1400" dirty="0" err="1">
                <a:solidFill>
                  <a:srgbClr val="000000"/>
                </a:solidFill>
                <a:effectLst/>
                <a:latin typeface="Times New Roman" panose="02020603050405020304" pitchFamily="18" charset="0"/>
                <a:ea typeface="Times New Roman" panose="02020603050405020304" pitchFamily="18" charset="0"/>
              </a:rPr>
              <a:t>diện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người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dùng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Dễ</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sử</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dụng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giao</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diện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phải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được</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thiết</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kế</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để</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dễ</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sử</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dụng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và</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tương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tác</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dễ</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dàng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Tính</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toán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sau</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để</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phù</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hợp</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với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thiết</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kế</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của</a:t>
            </a:r>
            <a:r>
              <a:rPr lang="en-US" sz="1800" kern="1400" dirty="0">
                <a:solidFill>
                  <a:srgbClr val="000000"/>
                </a:solidFill>
                <a:effectLst/>
                <a:latin typeface="Times New Roman" panose="02020603050405020304" pitchFamily="18" charset="0"/>
                <a:ea typeface="Times New Roman" panose="02020603050405020304" pitchFamily="18" charset="0"/>
              </a:rPr>
              <a:t> team)</a:t>
            </a:r>
            <a:endParaRPr lang="en-GB" sz="1800" kern="1400" dirty="0">
              <a:effectLst/>
              <a:latin typeface="Times New Roman" panose="02020603050405020304" pitchFamily="18" charset="0"/>
              <a:ea typeface="Times New Roman" panose="02020603050405020304" pitchFamily="18" charset="0"/>
            </a:endParaRPr>
          </a:p>
          <a:p>
            <a:pPr marL="457200" marR="0" algn="just">
              <a:lnSpc>
                <a:spcPct val="150000"/>
              </a:lnSpc>
              <a:spcBef>
                <a:spcPts val="0"/>
              </a:spcBef>
              <a:spcAft>
                <a:spcPts val="0"/>
              </a:spcAft>
            </a:pP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Phù</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hợp</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với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các</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thiết</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bị</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và</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trình</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duyệt</a:t>
            </a:r>
            <a:r>
              <a:rPr lang="en-US" sz="1800" kern="1400" dirty="0">
                <a:solidFill>
                  <a:srgbClr val="000000"/>
                </a:solidFill>
                <a:effectLst/>
                <a:latin typeface="Times New Roman" panose="02020603050405020304" pitchFamily="18" charset="0"/>
                <a:ea typeface="Times New Roman" panose="02020603050405020304" pitchFamily="18" charset="0"/>
              </a:rPr>
              <a:t> Android </a:t>
            </a:r>
            <a:r>
              <a:rPr lang="en-US" sz="1800" kern="1400" dirty="0" err="1">
                <a:solidFill>
                  <a:srgbClr val="000000"/>
                </a:solidFill>
                <a:effectLst/>
                <a:latin typeface="Times New Roman" panose="02020603050405020304" pitchFamily="18" charset="0"/>
                <a:ea typeface="Times New Roman" panose="02020603050405020304" pitchFamily="18" charset="0"/>
              </a:rPr>
              <a:t>và</a:t>
            </a:r>
            <a:r>
              <a:rPr lang="en-US" sz="1800" kern="1400" dirty="0">
                <a:solidFill>
                  <a:srgbClr val="000000"/>
                </a:solidFill>
                <a:effectLst/>
                <a:latin typeface="Times New Roman" panose="02020603050405020304" pitchFamily="18" charset="0"/>
                <a:ea typeface="Times New Roman" panose="02020603050405020304" pitchFamily="18" charset="0"/>
              </a:rPr>
              <a:t> IOS</a:t>
            </a:r>
            <a:endParaRPr lang="en-GB" sz="1800" kern="1400" dirty="0">
              <a:effectLst/>
              <a:latin typeface="Times New Roman" panose="02020603050405020304" pitchFamily="18" charset="0"/>
              <a:ea typeface="Times New Roman" panose="02020603050405020304" pitchFamily="18" charset="0"/>
            </a:endParaRPr>
          </a:p>
          <a:p>
            <a:pPr marL="457200" marR="0" algn="just">
              <a:lnSpc>
                <a:spcPct val="150000"/>
              </a:lnSpc>
              <a:spcBef>
                <a:spcPts val="0"/>
              </a:spcBef>
              <a:spcAft>
                <a:spcPts val="0"/>
              </a:spcAft>
            </a:pPr>
            <a:r>
              <a:rPr lang="en-US" sz="1800" kern="1400" dirty="0">
                <a:solidFill>
                  <a:srgbClr val="000000"/>
                </a:solidFill>
                <a:effectLst/>
                <a:latin typeface="Times New Roman" panose="02020603050405020304" pitchFamily="18" charset="0"/>
                <a:ea typeface="Times New Roman" panose="02020603050405020304" pitchFamily="18" charset="0"/>
              </a:rPr>
              <a:t>+ Cung </a:t>
            </a:r>
            <a:r>
              <a:rPr lang="en-US" sz="1800" kern="1400" dirty="0" err="1">
                <a:solidFill>
                  <a:srgbClr val="000000"/>
                </a:solidFill>
                <a:effectLst/>
                <a:latin typeface="Times New Roman" panose="02020603050405020304" pitchFamily="18" charset="0"/>
                <a:ea typeface="Times New Roman" panose="02020603050405020304" pitchFamily="18" charset="0"/>
              </a:rPr>
              <a:t>cấp</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cơ</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chế</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sao</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lưu</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dữ</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liệu</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định</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kỳ</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và</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khôi</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phục</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dữ</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liệu</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trong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trường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hợp</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có</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sự</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cố</a:t>
            </a:r>
            <a:r>
              <a:rPr lang="en-US" sz="1800" kern="1400" dirty="0">
                <a:solidFill>
                  <a:srgbClr val="000000"/>
                </a:solidFill>
                <a:effectLst/>
                <a:latin typeface="Times New Roman" panose="02020603050405020304" pitchFamily="18" charset="0"/>
                <a:ea typeface="Times New Roman" panose="02020603050405020304" pitchFamily="18" charset="0"/>
              </a:rPr>
              <a:t>.</a:t>
            </a:r>
            <a:endParaRPr lang="en-GB" sz="1800" kern="1400" dirty="0">
              <a:effectLst/>
              <a:latin typeface="Times New Roman" panose="02020603050405020304" pitchFamily="18" charset="0"/>
              <a:ea typeface="Times New Roman" panose="02020603050405020304" pitchFamily="18" charset="0"/>
            </a:endParaRPr>
          </a:p>
          <a:p>
            <a:pPr marL="457200" marR="0" algn="just">
              <a:lnSpc>
                <a:spcPct val="150000"/>
              </a:lnSpc>
              <a:spcBef>
                <a:spcPts val="0"/>
              </a:spcBef>
              <a:spcAft>
                <a:spcPts val="0"/>
              </a:spcAft>
            </a:pP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Đảm</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bảo</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hệ</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thống</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tuân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thủ</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các</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quy</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định</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và</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luật</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pháp</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liên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quan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đến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quản</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lý</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xuất</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nhập</a:t>
            </a:r>
            <a:r>
              <a:rPr lang="en-US" sz="1800" kern="1400" dirty="0">
                <a:solidFill>
                  <a:srgbClr val="000000"/>
                </a:solidFill>
                <a:effectLst/>
                <a:latin typeface="Times New Roman" panose="02020603050405020304" pitchFamily="18" charset="0"/>
                <a:ea typeface="Times New Roman" panose="02020603050405020304" pitchFamily="18" charset="0"/>
              </a:rPr>
              <a:t> </a:t>
            </a:r>
            <a:r>
              <a:rPr lang="en-US" sz="1800" kern="1400" dirty="0" err="1">
                <a:solidFill>
                  <a:srgbClr val="000000"/>
                </a:solidFill>
                <a:effectLst/>
                <a:latin typeface="Times New Roman" panose="02020603050405020304" pitchFamily="18" charset="0"/>
                <a:ea typeface="Times New Roman" panose="02020603050405020304" pitchFamily="18" charset="0"/>
              </a:rPr>
              <a:t>kho</a:t>
            </a:r>
            <a:r>
              <a:rPr lang="en-US" sz="1800" kern="1400" dirty="0">
                <a:solidFill>
                  <a:srgbClr val="000000"/>
                </a:solidFill>
                <a:effectLst/>
                <a:latin typeface="Times New Roman" panose="02020603050405020304" pitchFamily="18" charset="0"/>
                <a:ea typeface="Times New Roman" panose="02020603050405020304" pitchFamily="18" charset="0"/>
              </a:rPr>
              <a:t>.</a:t>
            </a:r>
            <a:endParaRPr lang="en-GB" sz="1800" kern="1400" dirty="0">
              <a:effectLst/>
              <a:latin typeface="Times New Roman" panose="02020603050405020304" pitchFamily="18" charset="0"/>
              <a:ea typeface="Times New Roman" panose="02020603050405020304" pitchFamily="18" charset="0"/>
            </a:endParaRPr>
          </a:p>
          <a:p>
            <a:pPr marL="228600" marR="0" algn="just">
              <a:lnSpc>
                <a:spcPct val="150000"/>
              </a:lnSpc>
              <a:spcBef>
                <a:spcPts val="0"/>
              </a:spcBef>
              <a:spcAft>
                <a:spcPts val="0"/>
              </a:spcAft>
            </a:pPr>
            <a:r>
              <a:rPr lang="en-US" sz="1800" kern="1400" dirty="0">
                <a:effectLst/>
                <a:latin typeface="Times New Roman" panose="02020603050405020304" pitchFamily="18" charset="0"/>
                <a:ea typeface="Times New Roman" panose="02020603050405020304" pitchFamily="18" charset="0"/>
              </a:rPr>
              <a:t>    + </a:t>
            </a:r>
            <a:r>
              <a:rPr lang="en-US" sz="1800" kern="1400" dirty="0" err="1">
                <a:effectLst/>
                <a:latin typeface="Times New Roman" panose="02020603050405020304" pitchFamily="18" charset="0"/>
                <a:ea typeface="Times New Roman" panose="02020603050405020304" pitchFamily="18" charset="0"/>
              </a:rPr>
              <a:t>Đáp</a:t>
            </a:r>
            <a:r>
              <a:rPr lang="en-US" sz="1800" kern="1400" dirty="0">
                <a:effectLst/>
                <a:latin typeface="Times New Roman" panose="02020603050405020304" pitchFamily="18" charset="0"/>
                <a:ea typeface="Times New Roman" panose="02020603050405020304" pitchFamily="18" charset="0"/>
              </a:rPr>
              <a:t> </a:t>
            </a:r>
            <a:r>
              <a:rPr lang="en-US" sz="1800" kern="1400" dirty="0" err="1">
                <a:effectLst/>
                <a:latin typeface="Times New Roman" panose="02020603050405020304" pitchFamily="18" charset="0"/>
                <a:ea typeface="Times New Roman" panose="02020603050405020304" pitchFamily="18" charset="0"/>
              </a:rPr>
              <a:t>ứng</a:t>
            </a:r>
            <a:r>
              <a:rPr lang="en-US" sz="1800" kern="1400" dirty="0">
                <a:effectLst/>
                <a:latin typeface="Times New Roman" panose="02020603050405020304" pitchFamily="18" charset="0"/>
                <a:ea typeface="Times New Roman" panose="02020603050405020304" pitchFamily="18" charset="0"/>
              </a:rPr>
              <a:t> </a:t>
            </a:r>
            <a:r>
              <a:rPr lang="en-US" sz="1800" kern="1400" dirty="0" err="1">
                <a:effectLst/>
                <a:latin typeface="Times New Roman" panose="02020603050405020304" pitchFamily="18" charset="0"/>
                <a:ea typeface="Times New Roman" panose="02020603050405020304" pitchFamily="18" charset="0"/>
              </a:rPr>
              <a:t>các</a:t>
            </a:r>
            <a:r>
              <a:rPr lang="en-US" sz="1800" kern="1400" dirty="0">
                <a:effectLst/>
                <a:latin typeface="Times New Roman" panose="02020603050405020304" pitchFamily="18" charset="0"/>
                <a:ea typeface="Times New Roman" panose="02020603050405020304" pitchFamily="18" charset="0"/>
              </a:rPr>
              <a:t> </a:t>
            </a:r>
            <a:r>
              <a:rPr lang="en-US" sz="1800" kern="1400" dirty="0" err="1">
                <a:effectLst/>
                <a:latin typeface="Times New Roman" panose="02020603050405020304" pitchFamily="18" charset="0"/>
                <a:ea typeface="Times New Roman" panose="02020603050405020304" pitchFamily="18" charset="0"/>
              </a:rPr>
              <a:t>tiêu</a:t>
            </a:r>
            <a:r>
              <a:rPr lang="en-US" sz="1800" kern="1400" dirty="0">
                <a:effectLst/>
                <a:latin typeface="Times New Roman" panose="02020603050405020304" pitchFamily="18" charset="0"/>
                <a:ea typeface="Times New Roman" panose="02020603050405020304" pitchFamily="18" charset="0"/>
              </a:rPr>
              <a:t> </a:t>
            </a:r>
            <a:r>
              <a:rPr lang="en-US" sz="1800" kern="1400" dirty="0" err="1">
                <a:effectLst/>
                <a:latin typeface="Times New Roman" panose="02020603050405020304" pitchFamily="18" charset="0"/>
                <a:ea typeface="Times New Roman" panose="02020603050405020304" pitchFamily="18" charset="0"/>
              </a:rPr>
              <a:t>chuẩn</a:t>
            </a:r>
            <a:r>
              <a:rPr lang="en-US" sz="1800" kern="1400" dirty="0">
                <a:effectLst/>
                <a:latin typeface="Times New Roman" panose="02020603050405020304" pitchFamily="18" charset="0"/>
                <a:ea typeface="Times New Roman" panose="02020603050405020304" pitchFamily="18" charset="0"/>
              </a:rPr>
              <a:t> </a:t>
            </a:r>
            <a:r>
              <a:rPr lang="en-US" sz="1800" kern="1400" dirty="0" err="1">
                <a:effectLst/>
                <a:latin typeface="Times New Roman" panose="02020603050405020304" pitchFamily="18" charset="0"/>
                <a:ea typeface="Times New Roman" panose="02020603050405020304" pitchFamily="18" charset="0"/>
              </a:rPr>
              <a:t>ngành</a:t>
            </a:r>
            <a:endParaRPr lang="en-GB" sz="1800" kern="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8473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235367" y="1173926"/>
            <a:ext cx="908385" cy="915711"/>
          </a:xfrm>
          <a:custGeom>
            <a:avLst/>
            <a:gdLst/>
            <a:ahLst/>
            <a:cxnLst/>
            <a:rect l="l" t="t" r="r" b="b"/>
            <a:pathLst>
              <a:path w="1816770" h="1831421">
                <a:moveTo>
                  <a:pt x="0" y="0"/>
                </a:moveTo>
                <a:lnTo>
                  <a:pt x="1816769" y="0"/>
                </a:lnTo>
                <a:lnTo>
                  <a:pt x="1816769" y="1831421"/>
                </a:lnTo>
                <a:lnTo>
                  <a:pt x="0" y="1831421"/>
                </a:lnTo>
                <a:lnTo>
                  <a:pt x="0" y="0"/>
                </a:lnTo>
                <a:close/>
              </a:path>
            </a:pathLst>
          </a:custGeom>
          <a:blipFill>
            <a:blip r:embed="rId2"/>
            <a:stretch>
              <a:fillRect/>
            </a:stretch>
          </a:blipFill>
        </p:spPr>
        <p:txBody>
          <a:bodyPr/>
          <a:lstStyle/>
          <a:p>
            <a:endParaRPr lang="en-US" sz="700"/>
          </a:p>
        </p:txBody>
      </p:sp>
      <p:sp>
        <p:nvSpPr>
          <p:cNvPr id="7" name="Freeform 7"/>
          <p:cNvSpPr/>
          <p:nvPr/>
        </p:nvSpPr>
        <p:spPr>
          <a:xfrm>
            <a:off x="235367" y="2357164"/>
            <a:ext cx="919599" cy="927015"/>
          </a:xfrm>
          <a:custGeom>
            <a:avLst/>
            <a:gdLst/>
            <a:ahLst/>
            <a:cxnLst/>
            <a:rect l="l" t="t" r="r" b="b"/>
            <a:pathLst>
              <a:path w="1839197" h="1854030">
                <a:moveTo>
                  <a:pt x="0" y="0"/>
                </a:moveTo>
                <a:lnTo>
                  <a:pt x="1839197" y="0"/>
                </a:lnTo>
                <a:lnTo>
                  <a:pt x="1839197" y="1854030"/>
                </a:lnTo>
                <a:lnTo>
                  <a:pt x="0" y="1854030"/>
                </a:lnTo>
                <a:lnTo>
                  <a:pt x="0" y="0"/>
                </a:lnTo>
                <a:close/>
              </a:path>
            </a:pathLst>
          </a:custGeom>
          <a:blipFill>
            <a:blip r:embed="rId3"/>
            <a:stretch>
              <a:fillRect/>
            </a:stretch>
          </a:blipFill>
        </p:spPr>
        <p:txBody>
          <a:bodyPr/>
          <a:lstStyle/>
          <a:p>
            <a:endParaRPr lang="en-US" sz="700" dirty="0"/>
          </a:p>
        </p:txBody>
      </p:sp>
      <p:sp>
        <p:nvSpPr>
          <p:cNvPr id="9" name="TextBox 9"/>
          <p:cNvSpPr txBox="1"/>
          <p:nvPr/>
        </p:nvSpPr>
        <p:spPr>
          <a:xfrm>
            <a:off x="2262560" y="166285"/>
            <a:ext cx="4745489" cy="488595"/>
          </a:xfrm>
          <a:prstGeom prst="rect">
            <a:avLst/>
          </a:prstGeom>
        </p:spPr>
        <p:txBody>
          <a:bodyPr lIns="0" tIns="0" rIns="0" bIns="0" rtlCol="0" anchor="t">
            <a:spAutoFit/>
          </a:bodyPr>
          <a:lstStyle/>
          <a:p>
            <a:pPr>
              <a:lnSpc>
                <a:spcPts val="3840"/>
              </a:lnSpc>
            </a:pPr>
            <a:r>
              <a:rPr lang="en-US" sz="3200" dirty="0" err="1">
                <a:solidFill>
                  <a:srgbClr val="2B4B82"/>
                </a:solidFill>
                <a:latin typeface="Josefin Sans Bold"/>
              </a:rPr>
              <a:t>Phần</a:t>
            </a:r>
            <a:r>
              <a:rPr lang="en-US" sz="3200" dirty="0">
                <a:solidFill>
                  <a:srgbClr val="2B4B82"/>
                </a:solidFill>
                <a:latin typeface="Josefin Sans Bold"/>
              </a:rPr>
              <a:t> 2: </a:t>
            </a:r>
            <a:r>
              <a:rPr lang="en-US" sz="3200" dirty="0" err="1">
                <a:solidFill>
                  <a:srgbClr val="2B4B82"/>
                </a:solidFill>
                <a:latin typeface="Josefin Sans Bold"/>
              </a:rPr>
              <a:t>Cơ</a:t>
            </a:r>
            <a:r>
              <a:rPr lang="en-US" sz="3200" dirty="0">
                <a:solidFill>
                  <a:srgbClr val="2B4B82"/>
                </a:solidFill>
                <a:latin typeface="Josefin Sans Bold"/>
              </a:rPr>
              <a:t> </a:t>
            </a:r>
            <a:r>
              <a:rPr lang="en-US" sz="3200" dirty="0" err="1">
                <a:solidFill>
                  <a:srgbClr val="2B4B82"/>
                </a:solidFill>
                <a:latin typeface="Josefin Sans Bold"/>
              </a:rPr>
              <a:t>sở</a:t>
            </a:r>
            <a:r>
              <a:rPr lang="en-US" sz="3200" dirty="0">
                <a:solidFill>
                  <a:srgbClr val="2B4B82"/>
                </a:solidFill>
                <a:latin typeface="Josefin Sans Bold"/>
              </a:rPr>
              <a:t> </a:t>
            </a:r>
            <a:r>
              <a:rPr lang="en-US" sz="3200" dirty="0" err="1">
                <a:solidFill>
                  <a:srgbClr val="2B4B82"/>
                </a:solidFill>
                <a:latin typeface="Josefin Sans Bold"/>
              </a:rPr>
              <a:t>lý</a:t>
            </a:r>
            <a:r>
              <a:rPr lang="en-US" sz="3200" dirty="0">
                <a:solidFill>
                  <a:srgbClr val="2B4B82"/>
                </a:solidFill>
                <a:latin typeface="Josefin Sans Bold"/>
              </a:rPr>
              <a:t> </a:t>
            </a:r>
            <a:r>
              <a:rPr lang="en-US" sz="3200" dirty="0" err="1">
                <a:solidFill>
                  <a:srgbClr val="2B4B82"/>
                </a:solidFill>
                <a:latin typeface="Josefin Sans Bold"/>
              </a:rPr>
              <a:t>thuyết</a:t>
            </a:r>
            <a:endParaRPr lang="en-US" sz="3200" dirty="0">
              <a:solidFill>
                <a:srgbClr val="2B4B82"/>
              </a:solidFill>
              <a:latin typeface="Josefin Sans Bold"/>
            </a:endParaRPr>
          </a:p>
        </p:txBody>
      </p:sp>
      <p:sp>
        <p:nvSpPr>
          <p:cNvPr id="10" name="TextBox 10"/>
          <p:cNvSpPr txBox="1"/>
          <p:nvPr/>
        </p:nvSpPr>
        <p:spPr>
          <a:xfrm>
            <a:off x="1304798" y="1177849"/>
            <a:ext cx="7183537" cy="911788"/>
          </a:xfrm>
          <a:prstGeom prst="rect">
            <a:avLst/>
          </a:prstGeom>
        </p:spPr>
        <p:txBody>
          <a:bodyPr lIns="0" tIns="0" rIns="0" bIns="0" rtlCol="0" anchor="t">
            <a:spAutoFit/>
          </a:bodyPr>
          <a:lstStyle/>
          <a:p>
            <a:pPr algn="ctr">
              <a:lnSpc>
                <a:spcPts val="2380"/>
              </a:lnSpc>
            </a:pPr>
            <a:r>
              <a:rPr lang="en-US" sz="1700" dirty="0">
                <a:solidFill>
                  <a:srgbClr val="2B4B82"/>
                </a:solidFill>
                <a:latin typeface="Josefin Sans"/>
              </a:rPr>
              <a:t>PHP </a:t>
            </a:r>
            <a:r>
              <a:rPr lang="en-US" sz="1700" dirty="0" err="1">
                <a:solidFill>
                  <a:srgbClr val="2B4B82"/>
                </a:solidFill>
                <a:latin typeface="Josefin Sans"/>
              </a:rPr>
              <a:t>là</a:t>
            </a:r>
            <a:r>
              <a:rPr lang="en-US" sz="1700" dirty="0">
                <a:solidFill>
                  <a:srgbClr val="2B4B82"/>
                </a:solidFill>
                <a:latin typeface="Josefin Sans"/>
              </a:rPr>
              <a:t> </a:t>
            </a:r>
            <a:r>
              <a:rPr lang="en-US" sz="1700" dirty="0" err="1">
                <a:solidFill>
                  <a:srgbClr val="2B4B82"/>
                </a:solidFill>
                <a:latin typeface="Josefin Sans"/>
              </a:rPr>
              <a:t>ngôn</a:t>
            </a:r>
            <a:r>
              <a:rPr lang="en-US" sz="1700" dirty="0">
                <a:solidFill>
                  <a:srgbClr val="2B4B82"/>
                </a:solidFill>
                <a:latin typeface="Josefin Sans"/>
              </a:rPr>
              <a:t> </a:t>
            </a:r>
            <a:r>
              <a:rPr lang="en-US" sz="1700" dirty="0" err="1">
                <a:solidFill>
                  <a:srgbClr val="2B4B82"/>
                </a:solidFill>
                <a:latin typeface="Josefin Sans"/>
              </a:rPr>
              <a:t>ngữ</a:t>
            </a:r>
            <a:r>
              <a:rPr lang="en-US" sz="1700" dirty="0">
                <a:solidFill>
                  <a:srgbClr val="2B4B82"/>
                </a:solidFill>
                <a:latin typeface="Josefin Sans"/>
              </a:rPr>
              <a:t> </a:t>
            </a:r>
            <a:r>
              <a:rPr lang="en-US" sz="1700" dirty="0" err="1">
                <a:solidFill>
                  <a:srgbClr val="2B4B82"/>
                </a:solidFill>
                <a:latin typeface="Josefin Sans"/>
              </a:rPr>
              <a:t>lập</a:t>
            </a:r>
            <a:r>
              <a:rPr lang="en-US" sz="1700" dirty="0">
                <a:solidFill>
                  <a:srgbClr val="2B4B82"/>
                </a:solidFill>
                <a:latin typeface="Josefin Sans"/>
              </a:rPr>
              <a:t> </a:t>
            </a:r>
            <a:r>
              <a:rPr lang="en-US" sz="1700" dirty="0" err="1">
                <a:solidFill>
                  <a:srgbClr val="2B4B82"/>
                </a:solidFill>
                <a:latin typeface="Josefin Sans"/>
              </a:rPr>
              <a:t>trình</a:t>
            </a:r>
            <a:r>
              <a:rPr lang="en-US" sz="1700" dirty="0">
                <a:solidFill>
                  <a:srgbClr val="2B4B82"/>
                </a:solidFill>
                <a:latin typeface="Josefin Sans"/>
              </a:rPr>
              <a:t> </a:t>
            </a:r>
            <a:r>
              <a:rPr lang="en-US" sz="1700" dirty="0" err="1">
                <a:solidFill>
                  <a:srgbClr val="2B4B82"/>
                </a:solidFill>
                <a:latin typeface="Josefin Sans"/>
              </a:rPr>
              <a:t>mã</a:t>
            </a:r>
            <a:r>
              <a:rPr lang="en-US" sz="1700" dirty="0">
                <a:solidFill>
                  <a:srgbClr val="2B4B82"/>
                </a:solidFill>
                <a:latin typeface="Josefin Sans"/>
              </a:rPr>
              <a:t> </a:t>
            </a:r>
            <a:r>
              <a:rPr lang="en-US" sz="1700" dirty="0" err="1">
                <a:solidFill>
                  <a:srgbClr val="2B4B82"/>
                </a:solidFill>
                <a:latin typeface="Josefin Sans"/>
              </a:rPr>
              <a:t>nguồn</a:t>
            </a:r>
            <a:r>
              <a:rPr lang="en-US" sz="1700" dirty="0">
                <a:solidFill>
                  <a:srgbClr val="2B4B82"/>
                </a:solidFill>
                <a:latin typeface="Josefin Sans"/>
              </a:rPr>
              <a:t> </a:t>
            </a:r>
            <a:r>
              <a:rPr lang="en-US" sz="1700" dirty="0" err="1">
                <a:solidFill>
                  <a:srgbClr val="2B4B82"/>
                </a:solidFill>
                <a:latin typeface="Josefin Sans"/>
              </a:rPr>
              <a:t>mở</a:t>
            </a:r>
            <a:r>
              <a:rPr lang="en-US" sz="1700" dirty="0">
                <a:solidFill>
                  <a:srgbClr val="2B4B82"/>
                </a:solidFill>
                <a:latin typeface="Josefin Sans"/>
              </a:rPr>
              <a:t> </a:t>
            </a:r>
            <a:r>
              <a:rPr lang="en-US" sz="1700" dirty="0" err="1">
                <a:solidFill>
                  <a:srgbClr val="2B4B82"/>
                </a:solidFill>
                <a:latin typeface="Josefin Sans"/>
              </a:rPr>
              <a:t>đượcdùng</a:t>
            </a:r>
            <a:r>
              <a:rPr lang="en-US" sz="1700" dirty="0">
                <a:solidFill>
                  <a:srgbClr val="2B4B82"/>
                </a:solidFill>
                <a:latin typeface="Josefin Sans"/>
              </a:rPr>
              <a:t> </a:t>
            </a:r>
            <a:r>
              <a:rPr lang="en-US" sz="1700" dirty="0" err="1">
                <a:solidFill>
                  <a:srgbClr val="2B4B82"/>
                </a:solidFill>
                <a:latin typeface="Josefin Sans"/>
              </a:rPr>
              <a:t>chủ</a:t>
            </a:r>
            <a:r>
              <a:rPr lang="en-US" sz="1700" dirty="0">
                <a:solidFill>
                  <a:srgbClr val="2B4B82"/>
                </a:solidFill>
                <a:latin typeface="Josefin Sans"/>
              </a:rPr>
              <a:t> </a:t>
            </a:r>
            <a:r>
              <a:rPr lang="en-US" sz="1700" dirty="0" err="1">
                <a:solidFill>
                  <a:srgbClr val="2B4B82"/>
                </a:solidFill>
                <a:latin typeface="Josefin Sans"/>
              </a:rPr>
              <a:t>yếu</a:t>
            </a:r>
            <a:r>
              <a:rPr lang="en-US" sz="1700" dirty="0">
                <a:solidFill>
                  <a:srgbClr val="2B4B82"/>
                </a:solidFill>
                <a:latin typeface="Josefin Sans"/>
              </a:rPr>
              <a:t> </a:t>
            </a:r>
            <a:r>
              <a:rPr lang="en-US" sz="1700" dirty="0" err="1">
                <a:solidFill>
                  <a:srgbClr val="2B4B82"/>
                </a:solidFill>
                <a:latin typeface="Josefin Sans"/>
              </a:rPr>
              <a:t>cho</a:t>
            </a:r>
            <a:r>
              <a:rPr lang="en-US" sz="1700" dirty="0">
                <a:solidFill>
                  <a:srgbClr val="2B4B82"/>
                </a:solidFill>
                <a:latin typeface="Josefin Sans"/>
              </a:rPr>
              <a:t> </a:t>
            </a:r>
            <a:r>
              <a:rPr lang="en-US" sz="1700" dirty="0" err="1">
                <a:solidFill>
                  <a:srgbClr val="2B4B82"/>
                </a:solidFill>
                <a:latin typeface="Josefin Sans"/>
              </a:rPr>
              <a:t>việc</a:t>
            </a:r>
            <a:r>
              <a:rPr lang="en-US" sz="1700" dirty="0">
                <a:solidFill>
                  <a:srgbClr val="2B4B82"/>
                </a:solidFill>
                <a:latin typeface="Josefin Sans"/>
              </a:rPr>
              <a:t> </a:t>
            </a:r>
            <a:r>
              <a:rPr lang="en-US" sz="1700" dirty="0" err="1">
                <a:solidFill>
                  <a:srgbClr val="2B4B82"/>
                </a:solidFill>
                <a:latin typeface="Josefin Sans"/>
              </a:rPr>
              <a:t>phát</a:t>
            </a:r>
            <a:r>
              <a:rPr lang="en-US" sz="1700" dirty="0">
                <a:solidFill>
                  <a:srgbClr val="2B4B82"/>
                </a:solidFill>
                <a:latin typeface="Josefin Sans"/>
              </a:rPr>
              <a:t> </a:t>
            </a:r>
            <a:r>
              <a:rPr lang="en-US" sz="1700" dirty="0" err="1">
                <a:solidFill>
                  <a:srgbClr val="2B4B82"/>
                </a:solidFill>
                <a:latin typeface="Josefin Sans"/>
              </a:rPr>
              <a:t>triển</a:t>
            </a:r>
            <a:r>
              <a:rPr lang="en-US" sz="1700" dirty="0">
                <a:solidFill>
                  <a:srgbClr val="2B4B82"/>
                </a:solidFill>
                <a:latin typeface="Josefin Sans"/>
              </a:rPr>
              <a:t> </a:t>
            </a:r>
            <a:r>
              <a:rPr lang="en-US" sz="1700" dirty="0" err="1">
                <a:solidFill>
                  <a:srgbClr val="2B4B82"/>
                </a:solidFill>
                <a:latin typeface="Josefin Sans"/>
              </a:rPr>
              <a:t>ứng</a:t>
            </a:r>
            <a:r>
              <a:rPr lang="en-US" sz="1700" dirty="0">
                <a:solidFill>
                  <a:srgbClr val="2B4B82"/>
                </a:solidFill>
                <a:latin typeface="Josefin Sans"/>
              </a:rPr>
              <a:t> </a:t>
            </a:r>
            <a:r>
              <a:rPr lang="en-US" sz="1700" dirty="0" err="1">
                <a:solidFill>
                  <a:srgbClr val="2B4B82"/>
                </a:solidFill>
                <a:latin typeface="Josefin Sans"/>
              </a:rPr>
              <a:t>dụng</a:t>
            </a:r>
            <a:r>
              <a:rPr lang="en-US" sz="1700" dirty="0">
                <a:solidFill>
                  <a:srgbClr val="2B4B82"/>
                </a:solidFill>
                <a:latin typeface="Josefin Sans"/>
              </a:rPr>
              <a:t> web </a:t>
            </a:r>
            <a:r>
              <a:rPr lang="en-US" sz="1700" dirty="0" err="1">
                <a:solidFill>
                  <a:srgbClr val="2B4B82"/>
                </a:solidFill>
                <a:latin typeface="Josefin Sans"/>
              </a:rPr>
              <a:t>động</a:t>
            </a:r>
            <a:r>
              <a:rPr lang="en-US" sz="1700" dirty="0">
                <a:solidFill>
                  <a:srgbClr val="2B4B82"/>
                </a:solidFill>
                <a:latin typeface="Josefin Sans"/>
              </a:rPr>
              <a:t>. </a:t>
            </a:r>
            <a:r>
              <a:rPr lang="en-US" sz="1700" dirty="0" err="1">
                <a:solidFill>
                  <a:srgbClr val="2B4B82"/>
                </a:solidFill>
                <a:latin typeface="Josefin Sans"/>
              </a:rPr>
              <a:t>Nó</a:t>
            </a:r>
            <a:r>
              <a:rPr lang="en-US" sz="1700" dirty="0">
                <a:solidFill>
                  <a:srgbClr val="2B4B82"/>
                </a:solidFill>
                <a:latin typeface="Josefin Sans"/>
              </a:rPr>
              <a:t> </a:t>
            </a:r>
            <a:r>
              <a:rPr lang="en-US" sz="1700" dirty="0" err="1">
                <a:solidFill>
                  <a:srgbClr val="2B4B82"/>
                </a:solidFill>
                <a:latin typeface="Josefin Sans"/>
              </a:rPr>
              <a:t>có</a:t>
            </a:r>
            <a:r>
              <a:rPr lang="en-US" sz="1700" dirty="0">
                <a:solidFill>
                  <a:srgbClr val="2B4B82"/>
                </a:solidFill>
                <a:latin typeface="Josefin Sans"/>
              </a:rPr>
              <a:t> </a:t>
            </a:r>
            <a:r>
              <a:rPr lang="en-US" sz="1700" dirty="0" err="1">
                <a:solidFill>
                  <a:srgbClr val="2B4B82"/>
                </a:solidFill>
                <a:latin typeface="Josefin Sans"/>
              </a:rPr>
              <a:t>thể</a:t>
            </a:r>
            <a:r>
              <a:rPr lang="en-US" sz="1700" dirty="0">
                <a:solidFill>
                  <a:srgbClr val="2B4B82"/>
                </a:solidFill>
                <a:latin typeface="Josefin Sans"/>
              </a:rPr>
              <a:t> </a:t>
            </a:r>
            <a:r>
              <a:rPr lang="en-US" sz="1700" dirty="0" err="1">
                <a:solidFill>
                  <a:srgbClr val="2B4B82"/>
                </a:solidFill>
                <a:latin typeface="Josefin Sans"/>
              </a:rPr>
              <a:t>nhúng</a:t>
            </a:r>
            <a:r>
              <a:rPr lang="en-US" sz="1700" dirty="0">
                <a:solidFill>
                  <a:srgbClr val="2B4B82"/>
                </a:solidFill>
                <a:latin typeface="Josefin Sans"/>
              </a:rPr>
              <a:t> </a:t>
            </a:r>
            <a:r>
              <a:rPr lang="en-US" sz="1700" dirty="0" err="1">
                <a:solidFill>
                  <a:srgbClr val="2B4B82"/>
                </a:solidFill>
                <a:latin typeface="Josefin Sans"/>
              </a:rPr>
              <a:t>vào</a:t>
            </a:r>
            <a:r>
              <a:rPr lang="en-US" sz="1700" dirty="0">
                <a:solidFill>
                  <a:srgbClr val="2B4B82"/>
                </a:solidFill>
                <a:latin typeface="Josefin Sans"/>
              </a:rPr>
              <a:t> </a:t>
            </a:r>
            <a:r>
              <a:rPr lang="en-US" sz="1700" dirty="0" err="1">
                <a:solidFill>
                  <a:srgbClr val="2B4B82"/>
                </a:solidFill>
                <a:latin typeface="Josefin Sans"/>
              </a:rPr>
              <a:t>mã</a:t>
            </a:r>
            <a:r>
              <a:rPr lang="en-US" sz="1700" dirty="0">
                <a:solidFill>
                  <a:srgbClr val="2B4B82"/>
                </a:solidFill>
                <a:latin typeface="Josefin Sans"/>
              </a:rPr>
              <a:t> HTML </a:t>
            </a:r>
            <a:r>
              <a:rPr lang="en-US" sz="1700" dirty="0" err="1">
                <a:solidFill>
                  <a:srgbClr val="2B4B82"/>
                </a:solidFill>
                <a:latin typeface="Josefin Sans"/>
              </a:rPr>
              <a:t>và</a:t>
            </a:r>
            <a:r>
              <a:rPr lang="en-US" sz="1700" dirty="0">
                <a:solidFill>
                  <a:srgbClr val="2B4B82"/>
                </a:solidFill>
                <a:latin typeface="Josefin Sans"/>
              </a:rPr>
              <a:t> </a:t>
            </a:r>
            <a:r>
              <a:rPr lang="en-US" sz="1700" dirty="0" err="1">
                <a:solidFill>
                  <a:srgbClr val="2B4B82"/>
                </a:solidFill>
                <a:latin typeface="Josefin Sans"/>
              </a:rPr>
              <a:t>được</a:t>
            </a:r>
            <a:r>
              <a:rPr lang="en-US" sz="1700" dirty="0">
                <a:solidFill>
                  <a:srgbClr val="2B4B82"/>
                </a:solidFill>
                <a:latin typeface="Josefin Sans"/>
              </a:rPr>
              <a:t> </a:t>
            </a:r>
            <a:r>
              <a:rPr lang="en-US" sz="1700" dirty="0" err="1">
                <a:solidFill>
                  <a:srgbClr val="2B4B82"/>
                </a:solidFill>
                <a:latin typeface="Josefin Sans"/>
              </a:rPr>
              <a:t>thực</a:t>
            </a:r>
            <a:r>
              <a:rPr lang="en-US" sz="1700" dirty="0">
                <a:solidFill>
                  <a:srgbClr val="2B4B82"/>
                </a:solidFill>
                <a:latin typeface="Josefin Sans"/>
              </a:rPr>
              <a:t> </a:t>
            </a:r>
            <a:r>
              <a:rPr lang="en-US" sz="1700" dirty="0" err="1">
                <a:solidFill>
                  <a:srgbClr val="2B4B82"/>
                </a:solidFill>
                <a:latin typeface="Josefin Sans"/>
              </a:rPr>
              <a:t>thi</a:t>
            </a:r>
            <a:r>
              <a:rPr lang="en-US" sz="1700" dirty="0">
                <a:solidFill>
                  <a:srgbClr val="2B4B82"/>
                </a:solidFill>
                <a:latin typeface="Josefin Sans"/>
              </a:rPr>
              <a:t> </a:t>
            </a:r>
            <a:r>
              <a:rPr lang="en-US" sz="1700" dirty="0" err="1">
                <a:solidFill>
                  <a:srgbClr val="2B4B82"/>
                </a:solidFill>
                <a:latin typeface="Josefin Sans"/>
              </a:rPr>
              <a:t>phía</a:t>
            </a:r>
            <a:r>
              <a:rPr lang="en-US" sz="1700" dirty="0">
                <a:solidFill>
                  <a:srgbClr val="2B4B82"/>
                </a:solidFill>
                <a:latin typeface="Josefin Sans"/>
              </a:rPr>
              <a:t> </a:t>
            </a:r>
            <a:r>
              <a:rPr lang="en-US" sz="1700" dirty="0" err="1">
                <a:solidFill>
                  <a:srgbClr val="2B4B82"/>
                </a:solidFill>
                <a:latin typeface="Josefin Sans"/>
              </a:rPr>
              <a:t>máy</a:t>
            </a:r>
            <a:r>
              <a:rPr lang="en-US" sz="1700" dirty="0">
                <a:solidFill>
                  <a:srgbClr val="2B4B82"/>
                </a:solidFill>
                <a:latin typeface="Josefin Sans"/>
              </a:rPr>
              <a:t> </a:t>
            </a:r>
            <a:r>
              <a:rPr lang="en-US" sz="1700" dirty="0" err="1">
                <a:solidFill>
                  <a:srgbClr val="2B4B82"/>
                </a:solidFill>
                <a:latin typeface="Josefin Sans"/>
              </a:rPr>
              <a:t>chủ</a:t>
            </a:r>
            <a:r>
              <a:rPr lang="en-US" sz="1700" dirty="0">
                <a:solidFill>
                  <a:srgbClr val="2B4B82"/>
                </a:solidFill>
                <a:latin typeface="Josefin Sans"/>
              </a:rPr>
              <a:t>, </a:t>
            </a:r>
            <a:r>
              <a:rPr lang="en-US" sz="1700" dirty="0" err="1">
                <a:solidFill>
                  <a:srgbClr val="2B4B82"/>
                </a:solidFill>
                <a:latin typeface="Josefin Sans"/>
              </a:rPr>
              <a:t>tạo</a:t>
            </a:r>
            <a:r>
              <a:rPr lang="en-US" sz="1700" dirty="0">
                <a:solidFill>
                  <a:srgbClr val="2B4B82"/>
                </a:solidFill>
                <a:latin typeface="Josefin Sans"/>
              </a:rPr>
              <a:t> </a:t>
            </a:r>
            <a:r>
              <a:rPr lang="en-US" sz="1700" dirty="0" err="1">
                <a:solidFill>
                  <a:srgbClr val="2B4B82"/>
                </a:solidFill>
                <a:latin typeface="Josefin Sans"/>
              </a:rPr>
              <a:t>ra</a:t>
            </a:r>
            <a:r>
              <a:rPr lang="en-US" sz="1700" dirty="0">
                <a:solidFill>
                  <a:srgbClr val="2B4B82"/>
                </a:solidFill>
                <a:latin typeface="Josefin Sans"/>
              </a:rPr>
              <a:t> </a:t>
            </a:r>
            <a:r>
              <a:rPr lang="en-US" sz="1700" dirty="0" err="1">
                <a:solidFill>
                  <a:srgbClr val="2B4B82"/>
                </a:solidFill>
                <a:latin typeface="Josefin Sans"/>
              </a:rPr>
              <a:t>các</a:t>
            </a:r>
            <a:r>
              <a:rPr lang="en-US" sz="1700" dirty="0">
                <a:solidFill>
                  <a:srgbClr val="2B4B82"/>
                </a:solidFill>
                <a:latin typeface="Josefin Sans"/>
              </a:rPr>
              <a:t> </a:t>
            </a:r>
            <a:r>
              <a:rPr lang="en-US" sz="1700" dirty="0" err="1">
                <a:solidFill>
                  <a:srgbClr val="2B4B82"/>
                </a:solidFill>
                <a:latin typeface="Josefin Sans"/>
              </a:rPr>
              <a:t>trang</a:t>
            </a:r>
            <a:r>
              <a:rPr lang="en-US" sz="1700" dirty="0">
                <a:solidFill>
                  <a:srgbClr val="2B4B82"/>
                </a:solidFill>
                <a:latin typeface="Josefin Sans"/>
              </a:rPr>
              <a:t> web </a:t>
            </a:r>
            <a:r>
              <a:rPr lang="en-US" sz="1700" dirty="0" err="1">
                <a:solidFill>
                  <a:srgbClr val="2B4B82"/>
                </a:solidFill>
                <a:latin typeface="Josefin Sans"/>
              </a:rPr>
              <a:t>động</a:t>
            </a:r>
            <a:r>
              <a:rPr lang="en-US" sz="1700" dirty="0">
                <a:solidFill>
                  <a:srgbClr val="2B4B82"/>
                </a:solidFill>
                <a:latin typeface="Josefin Sans"/>
              </a:rPr>
              <a:t> </a:t>
            </a:r>
            <a:r>
              <a:rPr lang="en-US" sz="1700" dirty="0" err="1">
                <a:solidFill>
                  <a:srgbClr val="2B4B82"/>
                </a:solidFill>
                <a:latin typeface="Josefin Sans"/>
              </a:rPr>
              <a:t>và</a:t>
            </a:r>
            <a:r>
              <a:rPr lang="en-US" sz="1700" dirty="0">
                <a:solidFill>
                  <a:srgbClr val="2B4B82"/>
                </a:solidFill>
                <a:latin typeface="Josefin Sans"/>
              </a:rPr>
              <a:t> </a:t>
            </a:r>
            <a:r>
              <a:rPr lang="en-US" sz="1700" dirty="0" err="1">
                <a:solidFill>
                  <a:srgbClr val="2B4B82"/>
                </a:solidFill>
                <a:latin typeface="Josefin Sans"/>
              </a:rPr>
              <a:t>tương</a:t>
            </a:r>
            <a:r>
              <a:rPr lang="en-US" sz="1700" dirty="0">
                <a:solidFill>
                  <a:srgbClr val="2B4B82"/>
                </a:solidFill>
                <a:latin typeface="Josefin Sans"/>
              </a:rPr>
              <a:t> </a:t>
            </a:r>
            <a:r>
              <a:rPr lang="en-US" sz="1700" dirty="0" err="1">
                <a:solidFill>
                  <a:srgbClr val="2B4B82"/>
                </a:solidFill>
                <a:latin typeface="Josefin Sans"/>
              </a:rPr>
              <a:t>tác</a:t>
            </a:r>
            <a:r>
              <a:rPr lang="en-US" sz="1700" dirty="0">
                <a:solidFill>
                  <a:srgbClr val="2B4B82"/>
                </a:solidFill>
                <a:latin typeface="Josefin Sans"/>
              </a:rPr>
              <a:t>.</a:t>
            </a:r>
          </a:p>
        </p:txBody>
      </p:sp>
      <p:sp>
        <p:nvSpPr>
          <p:cNvPr id="11" name="TextBox 11"/>
          <p:cNvSpPr txBox="1"/>
          <p:nvPr/>
        </p:nvSpPr>
        <p:spPr>
          <a:xfrm>
            <a:off x="1354035" y="2364777"/>
            <a:ext cx="7324853" cy="911788"/>
          </a:xfrm>
          <a:prstGeom prst="rect">
            <a:avLst/>
          </a:prstGeom>
        </p:spPr>
        <p:txBody>
          <a:bodyPr lIns="0" tIns="0" rIns="0" bIns="0" rtlCol="0" anchor="t">
            <a:spAutoFit/>
          </a:bodyPr>
          <a:lstStyle/>
          <a:p>
            <a:pPr algn="ctr">
              <a:lnSpc>
                <a:spcPts val="2380"/>
              </a:lnSpc>
            </a:pPr>
            <a:r>
              <a:rPr lang="en-US" sz="1700" dirty="0">
                <a:solidFill>
                  <a:srgbClr val="2B4B82"/>
                </a:solidFill>
                <a:latin typeface="Josefin Sans"/>
              </a:rPr>
              <a:t>MySQL </a:t>
            </a:r>
            <a:r>
              <a:rPr lang="en-US" sz="1700" dirty="0" err="1">
                <a:solidFill>
                  <a:srgbClr val="2B4B82"/>
                </a:solidFill>
                <a:latin typeface="Josefin Sans"/>
              </a:rPr>
              <a:t>là</a:t>
            </a:r>
            <a:r>
              <a:rPr lang="en-US" sz="1700" dirty="0">
                <a:solidFill>
                  <a:srgbClr val="2B4B82"/>
                </a:solidFill>
                <a:latin typeface="Josefin Sans"/>
              </a:rPr>
              <a:t> 1 </a:t>
            </a:r>
            <a:r>
              <a:rPr lang="en-US" sz="1700" dirty="0" err="1">
                <a:solidFill>
                  <a:srgbClr val="2B4B82"/>
                </a:solidFill>
                <a:latin typeface="Josefin Sans"/>
              </a:rPr>
              <a:t>hệ</a:t>
            </a:r>
            <a:r>
              <a:rPr lang="en-US" sz="1700" dirty="0">
                <a:solidFill>
                  <a:srgbClr val="2B4B82"/>
                </a:solidFill>
                <a:latin typeface="Josefin Sans"/>
              </a:rPr>
              <a:t> </a:t>
            </a:r>
            <a:r>
              <a:rPr lang="en-US" sz="1700" dirty="0" err="1">
                <a:solidFill>
                  <a:srgbClr val="2B4B82"/>
                </a:solidFill>
                <a:latin typeface="Josefin Sans"/>
              </a:rPr>
              <a:t>thống</a:t>
            </a:r>
            <a:r>
              <a:rPr lang="en-US" sz="1700" dirty="0">
                <a:solidFill>
                  <a:srgbClr val="2B4B82"/>
                </a:solidFill>
                <a:latin typeface="Josefin Sans"/>
              </a:rPr>
              <a:t> </a:t>
            </a:r>
            <a:r>
              <a:rPr lang="en-US" sz="1700" dirty="0" err="1">
                <a:solidFill>
                  <a:srgbClr val="2B4B82"/>
                </a:solidFill>
                <a:latin typeface="Josefin Sans"/>
              </a:rPr>
              <a:t>quản</a:t>
            </a:r>
            <a:r>
              <a:rPr lang="en-US" sz="1700" dirty="0">
                <a:solidFill>
                  <a:srgbClr val="2B4B82"/>
                </a:solidFill>
                <a:latin typeface="Josefin Sans"/>
              </a:rPr>
              <a:t> </a:t>
            </a:r>
            <a:r>
              <a:rPr lang="en-US" sz="1700" dirty="0" err="1">
                <a:solidFill>
                  <a:srgbClr val="2B4B82"/>
                </a:solidFill>
                <a:latin typeface="Josefin Sans"/>
              </a:rPr>
              <a:t>trị</a:t>
            </a:r>
            <a:r>
              <a:rPr lang="en-US" sz="1700" dirty="0">
                <a:solidFill>
                  <a:srgbClr val="2B4B82"/>
                </a:solidFill>
                <a:latin typeface="Josefin Sans"/>
              </a:rPr>
              <a:t> </a:t>
            </a:r>
            <a:r>
              <a:rPr lang="en-US" sz="1700" dirty="0" err="1">
                <a:solidFill>
                  <a:srgbClr val="2B4B82"/>
                </a:solidFill>
                <a:latin typeface="Josefin Sans"/>
              </a:rPr>
              <a:t>về</a:t>
            </a:r>
            <a:r>
              <a:rPr lang="en-US" sz="1700" dirty="0">
                <a:solidFill>
                  <a:srgbClr val="2B4B82"/>
                </a:solidFill>
                <a:latin typeface="Josefin Sans"/>
              </a:rPr>
              <a:t> </a:t>
            </a:r>
            <a:r>
              <a:rPr lang="en-US" sz="1700" dirty="0" err="1">
                <a:solidFill>
                  <a:srgbClr val="2B4B82"/>
                </a:solidFill>
                <a:latin typeface="Josefin Sans"/>
              </a:rPr>
              <a:t>cơ</a:t>
            </a:r>
            <a:r>
              <a:rPr lang="en-US" sz="1700" dirty="0">
                <a:solidFill>
                  <a:srgbClr val="2B4B82"/>
                </a:solidFill>
                <a:latin typeface="Josefin Sans"/>
              </a:rPr>
              <a:t> </a:t>
            </a:r>
            <a:r>
              <a:rPr lang="en-US" sz="1700" dirty="0" err="1">
                <a:solidFill>
                  <a:srgbClr val="2B4B82"/>
                </a:solidFill>
                <a:latin typeface="Josefin Sans"/>
              </a:rPr>
              <a:t>sở</a:t>
            </a:r>
            <a:r>
              <a:rPr lang="en-US" sz="1700" dirty="0">
                <a:solidFill>
                  <a:srgbClr val="2B4B82"/>
                </a:solidFill>
                <a:latin typeface="Josefin Sans"/>
              </a:rPr>
              <a:t> </a:t>
            </a:r>
            <a:r>
              <a:rPr lang="en-US" sz="1700" dirty="0" err="1">
                <a:solidFill>
                  <a:srgbClr val="2B4B82"/>
                </a:solidFill>
                <a:latin typeface="Josefin Sans"/>
              </a:rPr>
              <a:t>dữ</a:t>
            </a:r>
            <a:r>
              <a:rPr lang="en-US" sz="1700" dirty="0">
                <a:solidFill>
                  <a:srgbClr val="2B4B82"/>
                </a:solidFill>
                <a:latin typeface="Josefin Sans"/>
              </a:rPr>
              <a:t> </a:t>
            </a:r>
            <a:r>
              <a:rPr lang="en-US" sz="1700" dirty="0" err="1">
                <a:solidFill>
                  <a:srgbClr val="2B4B82"/>
                </a:solidFill>
                <a:latin typeface="Josefin Sans"/>
              </a:rPr>
              <a:t>liệu</a:t>
            </a:r>
            <a:r>
              <a:rPr lang="en-US" sz="1700" dirty="0">
                <a:solidFill>
                  <a:srgbClr val="2B4B82"/>
                </a:solidFill>
                <a:latin typeface="Josefin Sans"/>
              </a:rPr>
              <a:t> </a:t>
            </a:r>
            <a:r>
              <a:rPr lang="en-US" sz="1700" dirty="0" err="1">
                <a:solidFill>
                  <a:srgbClr val="2B4B82"/>
                </a:solidFill>
                <a:latin typeface="Josefin Sans"/>
              </a:rPr>
              <a:t>với</a:t>
            </a:r>
            <a:r>
              <a:rPr lang="en-US" sz="1700" dirty="0">
                <a:solidFill>
                  <a:srgbClr val="2B4B82"/>
                </a:solidFill>
                <a:latin typeface="Josefin Sans"/>
              </a:rPr>
              <a:t> </a:t>
            </a:r>
            <a:r>
              <a:rPr lang="en-US" sz="1700" dirty="0" err="1">
                <a:solidFill>
                  <a:srgbClr val="2B4B82"/>
                </a:solidFill>
                <a:latin typeface="Josefin Sans"/>
              </a:rPr>
              <a:t>mã</a:t>
            </a:r>
            <a:r>
              <a:rPr lang="en-US" sz="1700" dirty="0">
                <a:solidFill>
                  <a:srgbClr val="2B4B82"/>
                </a:solidFill>
                <a:latin typeface="Josefin Sans"/>
              </a:rPr>
              <a:t> </a:t>
            </a:r>
            <a:r>
              <a:rPr lang="en-US" sz="1700" dirty="0" err="1">
                <a:solidFill>
                  <a:srgbClr val="2B4B82"/>
                </a:solidFill>
                <a:latin typeface="Josefin Sans"/>
              </a:rPr>
              <a:t>nguồn</a:t>
            </a:r>
            <a:r>
              <a:rPr lang="en-US" sz="1700" dirty="0">
                <a:solidFill>
                  <a:srgbClr val="2B4B82"/>
                </a:solidFill>
                <a:latin typeface="Josefin Sans"/>
              </a:rPr>
              <a:t> </a:t>
            </a:r>
            <a:r>
              <a:rPr lang="en-US" sz="1700" dirty="0" err="1">
                <a:solidFill>
                  <a:srgbClr val="2B4B82"/>
                </a:solidFill>
                <a:latin typeface="Josefin Sans"/>
              </a:rPr>
              <a:t>mở</a:t>
            </a:r>
            <a:r>
              <a:rPr lang="en-US" sz="1700" dirty="0">
                <a:solidFill>
                  <a:srgbClr val="2B4B82"/>
                </a:solidFill>
                <a:latin typeface="Josefin Sans"/>
              </a:rPr>
              <a:t> (</a:t>
            </a:r>
            <a:r>
              <a:rPr lang="en-US" sz="1700" dirty="0" err="1">
                <a:solidFill>
                  <a:srgbClr val="2B4B82"/>
                </a:solidFill>
                <a:latin typeface="Josefin Sans"/>
              </a:rPr>
              <a:t>được</a:t>
            </a:r>
            <a:r>
              <a:rPr lang="en-US" sz="1700" dirty="0">
                <a:solidFill>
                  <a:srgbClr val="2B4B82"/>
                </a:solidFill>
                <a:latin typeface="Josefin Sans"/>
              </a:rPr>
              <a:t> </a:t>
            </a:r>
            <a:r>
              <a:rPr lang="en-US" sz="1700" dirty="0" err="1">
                <a:solidFill>
                  <a:srgbClr val="2B4B82"/>
                </a:solidFill>
                <a:latin typeface="Josefin Sans"/>
              </a:rPr>
              <a:t>gọi</a:t>
            </a:r>
            <a:r>
              <a:rPr lang="en-US" sz="1700" dirty="0">
                <a:solidFill>
                  <a:srgbClr val="2B4B82"/>
                </a:solidFill>
                <a:latin typeface="Josefin Sans"/>
              </a:rPr>
              <a:t> </a:t>
            </a:r>
            <a:r>
              <a:rPr lang="en-US" sz="1700" dirty="0" err="1">
                <a:solidFill>
                  <a:srgbClr val="2B4B82"/>
                </a:solidFill>
                <a:latin typeface="Josefin Sans"/>
              </a:rPr>
              <a:t>tắt</a:t>
            </a:r>
            <a:r>
              <a:rPr lang="en-US" sz="1700" dirty="0">
                <a:solidFill>
                  <a:srgbClr val="2B4B82"/>
                </a:solidFill>
                <a:latin typeface="Josefin Sans"/>
              </a:rPr>
              <a:t> </a:t>
            </a:r>
            <a:r>
              <a:rPr lang="en-US" sz="1700" dirty="0" err="1">
                <a:solidFill>
                  <a:srgbClr val="2B4B82"/>
                </a:solidFill>
                <a:latin typeface="Josefin Sans"/>
              </a:rPr>
              <a:t>là</a:t>
            </a:r>
            <a:r>
              <a:rPr lang="en-US" sz="1700" dirty="0">
                <a:solidFill>
                  <a:srgbClr val="2B4B82"/>
                </a:solidFill>
                <a:latin typeface="Josefin Sans"/>
              </a:rPr>
              <a:t> RDBMS) </a:t>
            </a:r>
            <a:r>
              <a:rPr lang="en-US" sz="1700" dirty="0" err="1">
                <a:solidFill>
                  <a:srgbClr val="2B4B82"/>
                </a:solidFill>
                <a:latin typeface="Josefin Sans"/>
              </a:rPr>
              <a:t>và</a:t>
            </a:r>
            <a:r>
              <a:rPr lang="en-US" sz="1700" dirty="0">
                <a:solidFill>
                  <a:srgbClr val="2B4B82"/>
                </a:solidFill>
                <a:latin typeface="Josefin Sans"/>
              </a:rPr>
              <a:t> </a:t>
            </a:r>
            <a:r>
              <a:rPr lang="en-US" sz="1700" dirty="0" err="1">
                <a:solidFill>
                  <a:srgbClr val="2B4B82"/>
                </a:solidFill>
                <a:latin typeface="Josefin Sans"/>
              </a:rPr>
              <a:t>đang</a:t>
            </a:r>
            <a:r>
              <a:rPr lang="en-US" sz="1700" dirty="0">
                <a:solidFill>
                  <a:srgbClr val="2B4B82"/>
                </a:solidFill>
                <a:latin typeface="Josefin Sans"/>
              </a:rPr>
              <a:t> </a:t>
            </a:r>
            <a:r>
              <a:rPr lang="en-US" sz="1700" dirty="0" err="1">
                <a:solidFill>
                  <a:srgbClr val="2B4B82"/>
                </a:solidFill>
                <a:latin typeface="Josefin Sans"/>
              </a:rPr>
              <a:t>hoạt</a:t>
            </a:r>
            <a:r>
              <a:rPr lang="en-US" sz="1700" dirty="0">
                <a:solidFill>
                  <a:srgbClr val="2B4B82"/>
                </a:solidFill>
                <a:latin typeface="Josefin Sans"/>
              </a:rPr>
              <a:t> </a:t>
            </a:r>
            <a:r>
              <a:rPr lang="en-US" sz="1700" dirty="0" err="1">
                <a:solidFill>
                  <a:srgbClr val="2B4B82"/>
                </a:solidFill>
                <a:latin typeface="Josefin Sans"/>
              </a:rPr>
              <a:t>động</a:t>
            </a:r>
            <a:r>
              <a:rPr lang="en-US" sz="1700" dirty="0">
                <a:solidFill>
                  <a:srgbClr val="2B4B82"/>
                </a:solidFill>
                <a:latin typeface="Josefin Sans"/>
              </a:rPr>
              <a:t> </a:t>
            </a:r>
            <a:r>
              <a:rPr lang="en-US" sz="1700" dirty="0" err="1">
                <a:solidFill>
                  <a:srgbClr val="2B4B82"/>
                </a:solidFill>
                <a:latin typeface="Josefin Sans"/>
              </a:rPr>
              <a:t>theo</a:t>
            </a:r>
            <a:r>
              <a:rPr lang="en-US" sz="1700" dirty="0">
                <a:solidFill>
                  <a:srgbClr val="2B4B82"/>
                </a:solidFill>
                <a:latin typeface="Josefin Sans"/>
              </a:rPr>
              <a:t> </a:t>
            </a:r>
            <a:r>
              <a:rPr lang="en-US" sz="1700" dirty="0" err="1">
                <a:solidFill>
                  <a:srgbClr val="2B4B82"/>
                </a:solidFill>
                <a:latin typeface="Josefin Sans"/>
              </a:rPr>
              <a:t>mô</a:t>
            </a:r>
            <a:r>
              <a:rPr lang="en-US" sz="1700" dirty="0">
                <a:solidFill>
                  <a:srgbClr val="2B4B82"/>
                </a:solidFill>
                <a:latin typeface="Josefin Sans"/>
              </a:rPr>
              <a:t> </a:t>
            </a:r>
            <a:r>
              <a:rPr lang="en-US" sz="1700" dirty="0" err="1">
                <a:solidFill>
                  <a:srgbClr val="2B4B82"/>
                </a:solidFill>
                <a:latin typeface="Josefin Sans"/>
              </a:rPr>
              <a:t>hình</a:t>
            </a:r>
            <a:r>
              <a:rPr lang="en-US" sz="1700" dirty="0">
                <a:solidFill>
                  <a:srgbClr val="2B4B82"/>
                </a:solidFill>
                <a:latin typeface="Josefin Sans"/>
              </a:rPr>
              <a:t> </a:t>
            </a:r>
            <a:r>
              <a:rPr lang="en-US" sz="1700" dirty="0" err="1">
                <a:solidFill>
                  <a:srgbClr val="2B4B82"/>
                </a:solidFill>
                <a:latin typeface="Josefin Sans"/>
              </a:rPr>
              <a:t>dạng</a:t>
            </a:r>
            <a:r>
              <a:rPr lang="en-US" sz="1700" dirty="0">
                <a:solidFill>
                  <a:srgbClr val="2B4B82"/>
                </a:solidFill>
                <a:latin typeface="Josefin Sans"/>
              </a:rPr>
              <a:t> client-server. </a:t>
            </a:r>
            <a:r>
              <a:rPr lang="en-US" sz="1700" dirty="0" err="1">
                <a:solidFill>
                  <a:srgbClr val="2B4B82"/>
                </a:solidFill>
                <a:latin typeface="Josefin Sans"/>
              </a:rPr>
              <a:t>Đối</a:t>
            </a:r>
            <a:r>
              <a:rPr lang="en-US" sz="1700" dirty="0">
                <a:solidFill>
                  <a:srgbClr val="2B4B82"/>
                </a:solidFill>
                <a:latin typeface="Josefin Sans"/>
              </a:rPr>
              <a:t> </a:t>
            </a:r>
            <a:r>
              <a:rPr lang="en-US" sz="1700" dirty="0" err="1">
                <a:solidFill>
                  <a:srgbClr val="2B4B82"/>
                </a:solidFill>
                <a:latin typeface="Josefin Sans"/>
              </a:rPr>
              <a:t>với</a:t>
            </a:r>
            <a:r>
              <a:rPr lang="en-US" sz="1700" dirty="0">
                <a:solidFill>
                  <a:srgbClr val="2B4B82"/>
                </a:solidFill>
                <a:latin typeface="Josefin Sans"/>
              </a:rPr>
              <a:t> RDBMS - </a:t>
            </a:r>
            <a:r>
              <a:rPr lang="en-US" sz="1700" dirty="0" err="1">
                <a:solidFill>
                  <a:srgbClr val="2B4B82"/>
                </a:solidFill>
                <a:latin typeface="Josefin Sans"/>
              </a:rPr>
              <a:t>thì</a:t>
            </a:r>
            <a:r>
              <a:rPr lang="en-US" sz="1700" dirty="0">
                <a:solidFill>
                  <a:srgbClr val="2B4B82"/>
                </a:solidFill>
                <a:latin typeface="Josefin Sans"/>
              </a:rPr>
              <a:t> MySQL </a:t>
            </a:r>
            <a:r>
              <a:rPr lang="en-US" sz="1700" dirty="0" err="1">
                <a:solidFill>
                  <a:srgbClr val="2B4B82"/>
                </a:solidFill>
                <a:latin typeface="Josefin Sans"/>
              </a:rPr>
              <a:t>đã</a:t>
            </a:r>
            <a:r>
              <a:rPr lang="en-US" sz="1700" dirty="0">
                <a:solidFill>
                  <a:srgbClr val="2B4B82"/>
                </a:solidFill>
                <a:latin typeface="Josefin Sans"/>
              </a:rPr>
              <a:t> </a:t>
            </a:r>
            <a:r>
              <a:rPr lang="en-US" sz="1700" dirty="0" err="1">
                <a:solidFill>
                  <a:srgbClr val="2B4B82"/>
                </a:solidFill>
                <a:latin typeface="Josefin Sans"/>
              </a:rPr>
              <a:t>được</a:t>
            </a:r>
            <a:r>
              <a:rPr lang="en-US" sz="1700" dirty="0">
                <a:solidFill>
                  <a:srgbClr val="2B4B82"/>
                </a:solidFill>
                <a:latin typeface="Josefin Sans"/>
              </a:rPr>
              <a:t> </a:t>
            </a:r>
            <a:r>
              <a:rPr lang="en-US" sz="1700" dirty="0" err="1">
                <a:solidFill>
                  <a:srgbClr val="2B4B82"/>
                </a:solidFill>
                <a:latin typeface="Josefin Sans"/>
              </a:rPr>
              <a:t>tích</a:t>
            </a:r>
            <a:r>
              <a:rPr lang="en-US" sz="1700" dirty="0">
                <a:solidFill>
                  <a:srgbClr val="2B4B82"/>
                </a:solidFill>
                <a:latin typeface="Josefin Sans"/>
              </a:rPr>
              <a:t> </a:t>
            </a:r>
            <a:r>
              <a:rPr lang="en-US" sz="1700" dirty="0" err="1">
                <a:solidFill>
                  <a:srgbClr val="2B4B82"/>
                </a:solidFill>
                <a:latin typeface="Josefin Sans"/>
              </a:rPr>
              <a:t>hợp</a:t>
            </a:r>
            <a:r>
              <a:rPr lang="en-US" sz="1700" dirty="0">
                <a:solidFill>
                  <a:srgbClr val="2B4B82"/>
                </a:solidFill>
                <a:latin typeface="Josefin Sans"/>
              </a:rPr>
              <a:t> </a:t>
            </a:r>
            <a:r>
              <a:rPr lang="en-US" sz="1700" dirty="0" err="1">
                <a:solidFill>
                  <a:srgbClr val="2B4B82"/>
                </a:solidFill>
                <a:latin typeface="Josefin Sans"/>
              </a:rPr>
              <a:t>apache</a:t>
            </a:r>
            <a:r>
              <a:rPr lang="en-US" sz="1700" dirty="0">
                <a:solidFill>
                  <a:srgbClr val="2B4B82"/>
                </a:solidFill>
                <a:latin typeface="Josefin Sans"/>
              </a:rPr>
              <a:t> </a:t>
            </a:r>
            <a:r>
              <a:rPr lang="en-US" sz="1700" dirty="0" err="1">
                <a:solidFill>
                  <a:srgbClr val="2B4B82"/>
                </a:solidFill>
                <a:latin typeface="Josefin Sans"/>
              </a:rPr>
              <a:t>và</a:t>
            </a:r>
            <a:r>
              <a:rPr lang="en-US" sz="1700" dirty="0">
                <a:solidFill>
                  <a:srgbClr val="2B4B82"/>
                </a:solidFill>
                <a:latin typeface="Josefin Sans"/>
              </a:rPr>
              <a:t> PHP. </a:t>
            </a:r>
          </a:p>
        </p:txBody>
      </p:sp>
      <p:sp>
        <p:nvSpPr>
          <p:cNvPr id="12" name="TextBox 12"/>
          <p:cNvSpPr txBox="1"/>
          <p:nvPr/>
        </p:nvSpPr>
        <p:spPr>
          <a:xfrm>
            <a:off x="1304798" y="3479582"/>
            <a:ext cx="7677424" cy="1536959"/>
          </a:xfrm>
          <a:prstGeom prst="rect">
            <a:avLst/>
          </a:prstGeom>
        </p:spPr>
        <p:txBody>
          <a:bodyPr wrap="square" lIns="0" tIns="0" rIns="0" bIns="0" rtlCol="0" anchor="t">
            <a:spAutoFit/>
          </a:bodyPr>
          <a:lstStyle/>
          <a:p>
            <a:pPr indent="90170" algn="ctr">
              <a:lnSpc>
                <a:spcPct val="150000"/>
              </a:lnSpc>
              <a:spcBef>
                <a:spcPts val="300"/>
              </a:spcBef>
              <a:spcAft>
                <a:spcPts val="300"/>
              </a:spcAft>
            </a:pPr>
            <a:r>
              <a:rPr lang="vi-VN" sz="1700" i="0" dirty="0">
                <a:solidFill>
                  <a:schemeClr val="accent2">
                    <a:lumMod val="75000"/>
                  </a:schemeClr>
                </a:solidFill>
                <a:effectLst/>
                <a:latin typeface="Josefin Sans" pitchFamily="2" charset="0"/>
              </a:rPr>
              <a:t>XAMPP là một phần mềm cho phép giả lập môi trường server hosting</a:t>
            </a:r>
            <a:r>
              <a:rPr lang="en-US" sz="1700" i="0" dirty="0">
                <a:solidFill>
                  <a:schemeClr val="accent2">
                    <a:lumMod val="75000"/>
                  </a:schemeClr>
                </a:solidFill>
                <a:effectLst/>
                <a:latin typeface="Josefin Sans" pitchFamily="2" charset="0"/>
              </a:rPr>
              <a:t> </a:t>
            </a:r>
            <a:r>
              <a:rPr lang="vi-VN" sz="1700" i="0" dirty="0">
                <a:solidFill>
                  <a:schemeClr val="accent2">
                    <a:lumMod val="75000"/>
                  </a:schemeClr>
                </a:solidFill>
                <a:effectLst/>
                <a:latin typeface="Josefin Sans" pitchFamily="2" charset="0"/>
              </a:rPr>
              <a:t>ngay trên máy tính của bạn, cho phép bạn chạy demo website mà không cần phải mua</a:t>
            </a:r>
            <a:r>
              <a:rPr lang="en-US" sz="1700" dirty="0">
                <a:solidFill>
                  <a:schemeClr val="accent2">
                    <a:lumMod val="75000"/>
                  </a:schemeClr>
                </a:solidFill>
                <a:latin typeface="Josefin Sans" pitchFamily="2" charset="0"/>
              </a:rPr>
              <a:t> hosting</a:t>
            </a:r>
            <a:r>
              <a:rPr lang="vi-VN" sz="1700" i="0" dirty="0">
                <a:solidFill>
                  <a:schemeClr val="accent2">
                    <a:lumMod val="75000"/>
                  </a:schemeClr>
                </a:solidFill>
                <a:effectLst/>
                <a:latin typeface="Josefin Sans" pitchFamily="2" charset="0"/>
              </a:rPr>
              <a:t> hay </a:t>
            </a:r>
            <a:r>
              <a:rPr lang="en-US" sz="1700" i="0" dirty="0">
                <a:solidFill>
                  <a:schemeClr val="accent2">
                    <a:lumMod val="75000"/>
                  </a:schemeClr>
                </a:solidFill>
                <a:effectLst/>
                <a:latin typeface="Josefin Sans" pitchFamily="2" charset="0"/>
              </a:rPr>
              <a:t>VPS</a:t>
            </a:r>
            <a:r>
              <a:rPr lang="vi-VN" sz="1700" i="0" dirty="0">
                <a:solidFill>
                  <a:schemeClr val="accent2">
                    <a:lumMod val="75000"/>
                  </a:schemeClr>
                </a:solidFill>
                <a:effectLst/>
                <a:latin typeface="Josefin Sans" pitchFamily="2" charset="0"/>
              </a:rPr>
              <a:t>. Chính vì vậy, XAMPP hay được phục vụ cho hoạt động học tập giảng dạy thực hành và phát triển web.</a:t>
            </a:r>
            <a:endParaRPr lang="en-US" sz="1700" dirty="0">
              <a:solidFill>
                <a:schemeClr val="accent2">
                  <a:lumMod val="75000"/>
                </a:schemeClr>
              </a:solidFill>
              <a:latin typeface="Josefin Sans" pitchFamily="2" charset="0"/>
            </a:endParaRPr>
          </a:p>
        </p:txBody>
      </p:sp>
      <p:pic>
        <p:nvPicPr>
          <p:cNvPr id="17" name="Picture 16">
            <a:extLst>
              <a:ext uri="{FF2B5EF4-FFF2-40B4-BE49-F238E27FC236}">
                <a16:creationId xmlns:a16="http://schemas.microsoft.com/office/drawing/2014/main" id="{BE2749B1-B89A-EFB5-F6A5-4BD0471C7FC0}"/>
              </a:ext>
            </a:extLst>
          </p:cNvPr>
          <p:cNvPicPr>
            <a:picLocks noChangeAspect="1"/>
          </p:cNvPicPr>
          <p:nvPr/>
        </p:nvPicPr>
        <p:blipFill rotWithShape="1">
          <a:blip r:embed="rId4"/>
          <a:srcRect l="18194" t="13342" r="18621" b="25352"/>
          <a:stretch/>
        </p:blipFill>
        <p:spPr>
          <a:xfrm>
            <a:off x="235367" y="3784554"/>
            <a:ext cx="919599" cy="9270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descr="A blue circle with a white circle with a blue and black text&#10;&#10;Description automatically generated">
            <a:extLst>
              <a:ext uri="{FF2B5EF4-FFF2-40B4-BE49-F238E27FC236}">
                <a16:creationId xmlns:a16="http://schemas.microsoft.com/office/drawing/2014/main" id="{7883BED9-C96F-4AE7-2354-02E99452BF86}"/>
              </a:ext>
            </a:extLst>
          </p:cNvPr>
          <p:cNvPicPr>
            <a:picLocks noChangeAspect="1"/>
          </p:cNvPicPr>
          <p:nvPr/>
        </p:nvPicPr>
        <p:blipFill rotWithShape="1">
          <a:blip r:embed="rId3"/>
          <a:srcRect/>
          <a:stretch/>
        </p:blipFill>
        <p:spPr>
          <a:xfrm>
            <a:off x="5792308" y="969091"/>
            <a:ext cx="1742285" cy="17422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75;p13">
            <a:extLst>
              <a:ext uri="{FF2B5EF4-FFF2-40B4-BE49-F238E27FC236}">
                <a16:creationId xmlns:a16="http://schemas.microsoft.com/office/drawing/2014/main" id="{4B3C3984-8714-B863-51F0-A86D8EBBE5B6}"/>
              </a:ext>
            </a:extLst>
          </p:cNvPr>
          <p:cNvSpPr txBox="1">
            <a:spLocks/>
          </p:cNvSpPr>
          <p:nvPr/>
        </p:nvSpPr>
        <p:spPr>
          <a:xfrm>
            <a:off x="250892" y="683983"/>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latin typeface="+mj-lt"/>
              </a:rPr>
              <a:t>A, Công nghệ phần cứng</a:t>
            </a:r>
            <a:endParaRPr lang="vi-VN" sz="1800" b="1">
              <a:solidFill>
                <a:schemeClr val="tx1"/>
              </a:solidFill>
              <a:latin typeface="+mj-lt"/>
            </a:endParaRPr>
          </a:p>
        </p:txBody>
      </p:sp>
      <p:sp>
        <p:nvSpPr>
          <p:cNvPr id="10" name="Google Shape;75;p13">
            <a:extLst>
              <a:ext uri="{FF2B5EF4-FFF2-40B4-BE49-F238E27FC236}">
                <a16:creationId xmlns:a16="http://schemas.microsoft.com/office/drawing/2014/main" id="{2472BA4C-1A12-E4C5-8CF7-3CDC5513AAD5}"/>
              </a:ext>
            </a:extLst>
          </p:cNvPr>
          <p:cNvSpPr txBox="1">
            <a:spLocks/>
          </p:cNvSpPr>
          <p:nvPr/>
        </p:nvSpPr>
        <p:spPr>
          <a:xfrm>
            <a:off x="250892" y="2290078"/>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latin typeface="+mj-lt"/>
              </a:rPr>
              <a:t>B, Công nghệ phần mềm</a:t>
            </a:r>
            <a:endParaRPr lang="vi-VN" sz="1800" b="1">
              <a:solidFill>
                <a:schemeClr val="tx1"/>
              </a:solidFill>
              <a:latin typeface="+mj-lt"/>
            </a:endParaRPr>
          </a:p>
        </p:txBody>
      </p:sp>
      <p:sp>
        <p:nvSpPr>
          <p:cNvPr id="11" name="Google Shape;75;p13">
            <a:extLst>
              <a:ext uri="{FF2B5EF4-FFF2-40B4-BE49-F238E27FC236}">
                <a16:creationId xmlns:a16="http://schemas.microsoft.com/office/drawing/2014/main" id="{364191E4-CDA1-B863-6AF6-DDAF6B529D01}"/>
              </a:ext>
            </a:extLst>
          </p:cNvPr>
          <p:cNvSpPr txBox="1">
            <a:spLocks/>
          </p:cNvSpPr>
          <p:nvPr/>
        </p:nvSpPr>
        <p:spPr>
          <a:xfrm>
            <a:off x="250892" y="1077669"/>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latin typeface="+mj-lt"/>
              </a:rPr>
              <a:t>+ Computer Name: MSI GF63 Thin 11UD</a:t>
            </a:r>
            <a:endParaRPr lang="vi-VN" sz="1800" b="1">
              <a:solidFill>
                <a:schemeClr val="tx1"/>
              </a:solidFill>
              <a:latin typeface="+mj-lt"/>
            </a:endParaRPr>
          </a:p>
        </p:txBody>
      </p:sp>
      <p:sp>
        <p:nvSpPr>
          <p:cNvPr id="12" name="Google Shape;75;p13">
            <a:extLst>
              <a:ext uri="{FF2B5EF4-FFF2-40B4-BE49-F238E27FC236}">
                <a16:creationId xmlns:a16="http://schemas.microsoft.com/office/drawing/2014/main" id="{4DE29E81-555A-A9C1-A568-1FCDA3B8DFFC}"/>
              </a:ext>
            </a:extLst>
          </p:cNvPr>
          <p:cNvSpPr txBox="1">
            <a:spLocks/>
          </p:cNvSpPr>
          <p:nvPr/>
        </p:nvSpPr>
        <p:spPr>
          <a:xfrm>
            <a:off x="250892" y="1470749"/>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latin typeface="+mj-lt"/>
              </a:rPr>
              <a:t>+ RAM: 16GB</a:t>
            </a:r>
            <a:endParaRPr lang="vi-VN" sz="1800" b="1">
              <a:solidFill>
                <a:schemeClr val="tx1"/>
              </a:solidFill>
              <a:latin typeface="+mj-lt"/>
            </a:endParaRPr>
          </a:p>
        </p:txBody>
      </p:sp>
      <p:sp>
        <p:nvSpPr>
          <p:cNvPr id="13" name="Google Shape;75;p13">
            <a:extLst>
              <a:ext uri="{FF2B5EF4-FFF2-40B4-BE49-F238E27FC236}">
                <a16:creationId xmlns:a16="http://schemas.microsoft.com/office/drawing/2014/main" id="{553C7D86-F76D-C83C-0D99-888880BCEA7F}"/>
              </a:ext>
            </a:extLst>
          </p:cNvPr>
          <p:cNvSpPr txBox="1">
            <a:spLocks/>
          </p:cNvSpPr>
          <p:nvPr/>
        </p:nvSpPr>
        <p:spPr>
          <a:xfrm>
            <a:off x="250892" y="1863829"/>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 Processor: Core i5-11400H 2.70GHz</a:t>
            </a:r>
          </a:p>
        </p:txBody>
      </p:sp>
      <p:sp>
        <p:nvSpPr>
          <p:cNvPr id="14" name="Google Shape;75;p13">
            <a:extLst>
              <a:ext uri="{FF2B5EF4-FFF2-40B4-BE49-F238E27FC236}">
                <a16:creationId xmlns:a16="http://schemas.microsoft.com/office/drawing/2014/main" id="{0007462A-4D5D-AFEF-A5F8-6BD351F4DCE9}"/>
              </a:ext>
            </a:extLst>
          </p:cNvPr>
          <p:cNvSpPr txBox="1">
            <a:spLocks/>
          </p:cNvSpPr>
          <p:nvPr/>
        </p:nvSpPr>
        <p:spPr>
          <a:xfrm>
            <a:off x="250892" y="2716327"/>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solidFill>
                <a:latin typeface="Times New Roman" panose="02020603050405020304" pitchFamily="18" charset="0"/>
                <a:cs typeface="Times New Roman" panose="02020603050405020304" pitchFamily="18" charset="0"/>
              </a:rPr>
              <a:t>+ Thiết kế giao diện: Html, </a:t>
            </a:r>
            <a:r>
              <a:rPr lang="en-US" sz="1800" dirty="0">
                <a:solidFill>
                  <a:schemeClr val="tx1"/>
                </a:solidFill>
                <a:latin typeface="Times New Roman" panose="02020603050405020304" pitchFamily="18" charset="0"/>
                <a:cs typeface="Times New Roman" panose="02020603050405020304" pitchFamily="18" charset="0"/>
              </a:rPr>
              <a:t>C</a:t>
            </a:r>
            <a:r>
              <a:rPr lang="vi-VN" sz="1800" dirty="0">
                <a:solidFill>
                  <a:schemeClr val="tx1"/>
                </a:solidFill>
                <a:latin typeface="Times New Roman" panose="02020603050405020304" pitchFamily="18" charset="0"/>
                <a:cs typeface="Times New Roman" panose="02020603050405020304" pitchFamily="18" charset="0"/>
              </a:rPr>
              <a:t>ss, </a:t>
            </a:r>
            <a:r>
              <a:rPr lang="en-US" sz="1800" dirty="0">
                <a:solidFill>
                  <a:schemeClr val="tx1"/>
                </a:solidFill>
                <a:latin typeface="Times New Roman" panose="02020603050405020304" pitchFamily="18" charset="0"/>
                <a:cs typeface="Times New Roman" panose="02020603050405020304" pitchFamily="18" charset="0"/>
              </a:rPr>
              <a:t>J</a:t>
            </a:r>
            <a:r>
              <a:rPr lang="vi-VN" sz="1800" dirty="0">
                <a:solidFill>
                  <a:schemeClr val="tx1"/>
                </a:solidFill>
                <a:latin typeface="Times New Roman" panose="02020603050405020304" pitchFamily="18" charset="0"/>
                <a:cs typeface="Times New Roman" panose="02020603050405020304" pitchFamily="18" charset="0"/>
              </a:rPr>
              <a:t>avaScript</a:t>
            </a:r>
          </a:p>
        </p:txBody>
      </p:sp>
      <p:sp>
        <p:nvSpPr>
          <p:cNvPr id="15" name="Google Shape;75;p13">
            <a:extLst>
              <a:ext uri="{FF2B5EF4-FFF2-40B4-BE49-F238E27FC236}">
                <a16:creationId xmlns:a16="http://schemas.microsoft.com/office/drawing/2014/main" id="{375B8254-788C-4AC0-54E8-0A83FEEF53DD}"/>
              </a:ext>
            </a:extLst>
          </p:cNvPr>
          <p:cNvSpPr txBox="1">
            <a:spLocks/>
          </p:cNvSpPr>
          <p:nvPr/>
        </p:nvSpPr>
        <p:spPr>
          <a:xfrm>
            <a:off x="250892" y="3188718"/>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 Xử lý giao diện: PHP</a:t>
            </a:r>
          </a:p>
        </p:txBody>
      </p:sp>
      <p:sp>
        <p:nvSpPr>
          <p:cNvPr id="16" name="Google Shape;75;p13">
            <a:extLst>
              <a:ext uri="{FF2B5EF4-FFF2-40B4-BE49-F238E27FC236}">
                <a16:creationId xmlns:a16="http://schemas.microsoft.com/office/drawing/2014/main" id="{1AD953FF-BD76-1865-1C40-25BD8C97326C}"/>
              </a:ext>
            </a:extLst>
          </p:cNvPr>
          <p:cNvSpPr txBox="1">
            <a:spLocks/>
          </p:cNvSpPr>
          <p:nvPr/>
        </p:nvSpPr>
        <p:spPr>
          <a:xfrm>
            <a:off x="250892" y="3582404"/>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 Tạo localhost và triển khai ứng dụng: Xampp</a:t>
            </a:r>
          </a:p>
        </p:txBody>
      </p:sp>
      <p:sp>
        <p:nvSpPr>
          <p:cNvPr id="17" name="Google Shape;75;p13">
            <a:extLst>
              <a:ext uri="{FF2B5EF4-FFF2-40B4-BE49-F238E27FC236}">
                <a16:creationId xmlns:a16="http://schemas.microsoft.com/office/drawing/2014/main" id="{AE5003BD-CC72-2CF8-E496-8C21DD21F381}"/>
              </a:ext>
            </a:extLst>
          </p:cNvPr>
          <p:cNvSpPr txBox="1">
            <a:spLocks/>
          </p:cNvSpPr>
          <p:nvPr/>
        </p:nvSpPr>
        <p:spPr>
          <a:xfrm>
            <a:off x="250892" y="3976090"/>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tx1"/>
                </a:solidFill>
                <a:latin typeface="+mj-lt"/>
              </a:rPr>
              <a:t>+ Lưu trữ cơ sở dữ liệu: Mysql phpMyAdmin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6" name="Google Shape;75;p13">
            <a:extLst>
              <a:ext uri="{FF2B5EF4-FFF2-40B4-BE49-F238E27FC236}">
                <a16:creationId xmlns:a16="http://schemas.microsoft.com/office/drawing/2014/main" id="{1838D4A1-AB34-F8C5-16F0-CAD8B2445BD6}"/>
              </a:ext>
            </a:extLst>
          </p:cNvPr>
          <p:cNvSpPr txBox="1">
            <a:spLocks/>
          </p:cNvSpPr>
          <p:nvPr/>
        </p:nvSpPr>
        <p:spPr>
          <a:xfrm>
            <a:off x="70338" y="613749"/>
            <a:ext cx="5733596"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mj-lt"/>
              </a:rPr>
              <a:t>A, </a:t>
            </a:r>
            <a:r>
              <a:rPr lang="en-US" sz="1800" dirty="0" err="1">
                <a:latin typeface="Times New Roman" panose="02020603050405020304" pitchFamily="18" charset="0"/>
                <a:cs typeface="Times New Roman" panose="02020603050405020304" pitchFamily="18" charset="0"/>
              </a:rPr>
              <a:t>Usecase</a:t>
            </a:r>
            <a:r>
              <a:rPr lang="vi-VN" sz="1800" dirty="0">
                <a:latin typeface="Times New Roman" panose="02020603050405020304" pitchFamily="18" charset="0"/>
                <a:cs typeface="Times New Roman" panose="02020603050405020304" pitchFamily="18" charset="0"/>
              </a:rPr>
              <a:t> Diagram</a:t>
            </a:r>
            <a:endParaRPr lang="vi-VN" sz="1800" b="1" dirty="0">
              <a:solidFill>
                <a:schemeClr val="tx1"/>
              </a:solidFill>
              <a:latin typeface="Times New Roman" panose="02020603050405020304" pitchFamily="18" charset="0"/>
              <a:cs typeface="Times New Roman" panose="02020603050405020304" pitchFamily="18" charset="0"/>
            </a:endParaRPr>
          </a:p>
        </p:txBody>
      </p:sp>
      <p:sp>
        <p:nvSpPr>
          <p:cNvPr id="3" name="Google Shape;75;p13">
            <a:extLst>
              <a:ext uri="{FF2B5EF4-FFF2-40B4-BE49-F238E27FC236}">
                <a16:creationId xmlns:a16="http://schemas.microsoft.com/office/drawing/2014/main" id="{BA80CA0B-879C-A301-74F9-D2FB14507D86}"/>
              </a:ext>
            </a:extLst>
          </p:cNvPr>
          <p:cNvSpPr txBox="1">
            <a:spLocks/>
          </p:cNvSpPr>
          <p:nvPr/>
        </p:nvSpPr>
        <p:spPr>
          <a:xfrm>
            <a:off x="1209823" y="416906"/>
            <a:ext cx="8623494" cy="393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ts val="7680"/>
              </a:lnSpc>
            </a:pPr>
            <a:r>
              <a:rPr lang="en-US" sz="3200" dirty="0" err="1">
                <a:solidFill>
                  <a:srgbClr val="2B4B82"/>
                </a:solidFill>
                <a:latin typeface="Josefin Sans Bold"/>
              </a:rPr>
              <a:t>Phần</a:t>
            </a:r>
            <a:r>
              <a:rPr lang="en-US" sz="3200" dirty="0">
                <a:solidFill>
                  <a:srgbClr val="2B4B82"/>
                </a:solidFill>
                <a:latin typeface="Josefin Sans Bold"/>
              </a:rPr>
              <a:t> 3: </a:t>
            </a:r>
            <a:r>
              <a:rPr lang="en-US" sz="3200" dirty="0" err="1">
                <a:solidFill>
                  <a:srgbClr val="2B4B82"/>
                </a:solidFill>
                <a:latin typeface="Josefin Sans Bold"/>
              </a:rPr>
              <a:t>Phân</a:t>
            </a:r>
            <a:r>
              <a:rPr lang="en-US" sz="3200" dirty="0">
                <a:solidFill>
                  <a:srgbClr val="2B4B82"/>
                </a:solidFill>
                <a:latin typeface="Josefin Sans Bold"/>
              </a:rPr>
              <a:t> </a:t>
            </a:r>
            <a:r>
              <a:rPr lang="en-US" sz="3200" dirty="0" err="1">
                <a:solidFill>
                  <a:srgbClr val="2B4B82"/>
                </a:solidFill>
                <a:latin typeface="Josefin Sans Bold"/>
              </a:rPr>
              <a:t>tích</a:t>
            </a:r>
            <a:r>
              <a:rPr lang="en-US" sz="3200" dirty="0">
                <a:solidFill>
                  <a:srgbClr val="2B4B82"/>
                </a:solidFill>
                <a:latin typeface="Josefin Sans Bold"/>
              </a:rPr>
              <a:t> </a:t>
            </a:r>
            <a:r>
              <a:rPr lang="en-US" sz="3200" dirty="0" err="1">
                <a:solidFill>
                  <a:srgbClr val="2B4B82"/>
                </a:solidFill>
                <a:latin typeface="Josefin Sans Bold"/>
              </a:rPr>
              <a:t>thiết</a:t>
            </a:r>
            <a:r>
              <a:rPr lang="en-US" sz="3200" dirty="0">
                <a:solidFill>
                  <a:srgbClr val="2B4B82"/>
                </a:solidFill>
                <a:latin typeface="Josefin Sans Bold"/>
              </a:rPr>
              <a:t> </a:t>
            </a:r>
            <a:r>
              <a:rPr lang="en-US" sz="3200" dirty="0" err="1">
                <a:solidFill>
                  <a:srgbClr val="2B4B82"/>
                </a:solidFill>
                <a:latin typeface="Josefin Sans Bold"/>
              </a:rPr>
              <a:t>kế</a:t>
            </a:r>
            <a:r>
              <a:rPr lang="en-US" sz="3200" dirty="0">
                <a:solidFill>
                  <a:srgbClr val="2B4B82"/>
                </a:solidFill>
                <a:latin typeface="Josefin Sans Bold"/>
              </a:rPr>
              <a:t> </a:t>
            </a:r>
            <a:r>
              <a:rPr lang="en-US" sz="3200" dirty="0" err="1">
                <a:solidFill>
                  <a:srgbClr val="2B4B82"/>
                </a:solidFill>
                <a:latin typeface="Josefin Sans Bold"/>
              </a:rPr>
              <a:t>hệ</a:t>
            </a:r>
            <a:r>
              <a:rPr lang="en-US" sz="3200" dirty="0">
                <a:solidFill>
                  <a:srgbClr val="2B4B82"/>
                </a:solidFill>
                <a:latin typeface="Josefin Sans Bold"/>
              </a:rPr>
              <a:t> </a:t>
            </a:r>
            <a:r>
              <a:rPr lang="en-US" sz="3200" dirty="0" err="1">
                <a:solidFill>
                  <a:srgbClr val="2B4B82"/>
                </a:solidFill>
                <a:latin typeface="Josefin Sans Bold"/>
              </a:rPr>
              <a:t>thống</a:t>
            </a:r>
            <a:endParaRPr lang="en-US" sz="3200" dirty="0">
              <a:solidFill>
                <a:srgbClr val="2B4B82"/>
              </a:solidFill>
              <a:latin typeface="Josefin Sans Bold"/>
            </a:endParaRPr>
          </a:p>
        </p:txBody>
      </p:sp>
      <p:pic>
        <p:nvPicPr>
          <p:cNvPr id="5" name="Picture 4" descr="A blue diagram with circles and lines&#10;&#10;Description automatically generated">
            <a:extLst>
              <a:ext uri="{FF2B5EF4-FFF2-40B4-BE49-F238E27FC236}">
                <a16:creationId xmlns:a16="http://schemas.microsoft.com/office/drawing/2014/main" id="{F52A2BAF-655E-8DE0-3274-039680E4FFAF}"/>
              </a:ext>
            </a:extLst>
          </p:cNvPr>
          <p:cNvPicPr>
            <a:picLocks noChangeAspect="1"/>
          </p:cNvPicPr>
          <p:nvPr/>
        </p:nvPicPr>
        <p:blipFill>
          <a:blip r:embed="rId3"/>
          <a:stretch>
            <a:fillRect/>
          </a:stretch>
        </p:blipFill>
        <p:spPr>
          <a:xfrm>
            <a:off x="844062" y="921019"/>
            <a:ext cx="7904952" cy="4128986"/>
          </a:xfrm>
          <a:prstGeom prst="rect">
            <a:avLst/>
          </a:prstGeom>
        </p:spPr>
      </p:pic>
    </p:spTree>
    <p:extLst>
      <p:ext uri="{BB962C8B-B14F-4D97-AF65-F5344CB8AC3E}">
        <p14:creationId xmlns:p14="http://schemas.microsoft.com/office/powerpoint/2010/main" val="1517930401"/>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1262</Words>
  <Application>Microsoft Office PowerPoint</Application>
  <PresentationFormat>On-screen Show (16:9)</PresentationFormat>
  <Paragraphs>134</Paragraphs>
  <Slides>25</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Josefin Sans</vt:lpstr>
      <vt:lpstr>Arial</vt:lpstr>
      <vt:lpstr>Roboto Slab</vt:lpstr>
      <vt:lpstr>Source Sans Pro</vt:lpstr>
      <vt:lpstr>Times New Roman</vt:lpstr>
      <vt:lpstr>Josefin Sans Bold</vt:lpstr>
      <vt:lpstr>Cordelia template</vt:lpstr>
      <vt:lpstr>Hệ thống quản lý kho nhà máy</vt:lpstr>
      <vt:lpstr>Danh sách thành viên nhóm: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quản lý kho nhà máy</dc:title>
  <cp:lastModifiedBy>Đồng Mạnh Dũng</cp:lastModifiedBy>
  <cp:revision>50</cp:revision>
  <dcterms:modified xsi:type="dcterms:W3CDTF">2023-12-17T10:09:41Z</dcterms:modified>
</cp:coreProperties>
</file>